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000000"/>
    <a:srgbClr val="919191"/>
    <a:srgbClr val="F57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74" autoAdjust="0"/>
    <p:restoredTop sz="94660"/>
  </p:normalViewPr>
  <p:slideViewPr>
    <p:cSldViewPr snapToGrid="0" showGuides="1">
      <p:cViewPr varScale="1">
        <p:scale>
          <a:sx n="36" d="100"/>
          <a:sy n="36" d="100"/>
        </p:scale>
        <p:origin x="3352" y="116"/>
      </p:cViewPr>
      <p:guideLst>
        <p:guide orient="horz" pos="9536"/>
        <p:guide pos="6735"/>
      </p:guideLst>
    </p:cSldViewPr>
  </p:slideViewPr>
  <p:notesTextViewPr>
    <p:cViewPr>
      <p:scale>
        <a:sx n="1" d="1"/>
        <a:sy n="1" d="1"/>
      </p:scale>
      <p:origin x="0" y="0"/>
    </p:cViewPr>
  </p:notesTextViewPr>
  <p:notesViewPr>
    <p:cSldViewPr snapToGrid="0" showGuides="1">
      <p:cViewPr varScale="1">
        <p:scale>
          <a:sx n="47" d="100"/>
          <a:sy n="47" d="100"/>
        </p:scale>
        <p:origin x="2112" y="21"/>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0FE45-C491-4903-AAF3-69D6A1AB23B2}" type="datetimeFigureOut">
              <a:rPr lang="en-SG" smtClean="0"/>
              <a:t>21/1/2026</a:t>
            </a:fld>
            <a:endParaRPr lang="en-SG"/>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63987-8C40-4F40-812A-7B6AA574685D}" type="slidenum">
              <a:rPr lang="en-SG" smtClean="0"/>
              <a:t>‹#›</a:t>
            </a:fld>
            <a:endParaRPr lang="en-SG"/>
          </a:p>
        </p:txBody>
      </p:sp>
    </p:spTree>
    <p:extLst>
      <p:ext uri="{BB962C8B-B14F-4D97-AF65-F5344CB8AC3E}">
        <p14:creationId xmlns:p14="http://schemas.microsoft.com/office/powerpoint/2010/main" val="211657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67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2FB6B6-7B61-4DF7-9C5D-21A9CD488B4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21382919" cy="30276213"/>
          </a:xfrm>
          <a:prstGeom prst="rect">
            <a:avLst/>
          </a:prstGeom>
        </p:spPr>
      </p:pic>
      <p:pic>
        <p:nvPicPr>
          <p:cNvPr id="30" name="Picture 29">
            <a:extLst>
              <a:ext uri="{FF2B5EF4-FFF2-40B4-BE49-F238E27FC236}">
                <a16:creationId xmlns:a16="http://schemas.microsoft.com/office/drawing/2014/main" id="{85ED185B-8471-172F-1479-CF1D0E403C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099" y="27488688"/>
            <a:ext cx="19148619" cy="822960"/>
          </a:xfrm>
          <a:prstGeom prst="rect">
            <a:avLst/>
          </a:prstGeom>
        </p:spPr>
      </p:pic>
      <p:sp>
        <p:nvSpPr>
          <p:cNvPr id="12" name="Rectangle 11">
            <a:extLst>
              <a:ext uri="{FF2B5EF4-FFF2-40B4-BE49-F238E27FC236}">
                <a16:creationId xmlns:a16="http://schemas.microsoft.com/office/drawing/2014/main" id="{61698290-6C96-C685-8117-44384B30B68B}"/>
              </a:ext>
            </a:extLst>
          </p:cNvPr>
          <p:cNvSpPr/>
          <p:nvPr userDrawn="1"/>
        </p:nvSpPr>
        <p:spPr>
          <a:xfrm>
            <a:off x="0" y="29739771"/>
            <a:ext cx="21382919" cy="535440"/>
          </a:xfrm>
          <a:prstGeom prst="rect">
            <a:avLst/>
          </a:prstGeom>
          <a:solidFill>
            <a:srgbClr val="919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7C6BF6-BE73-3D5A-CA90-0E6FEAA73271}"/>
              </a:ext>
            </a:extLst>
          </p:cNvPr>
          <p:cNvSpPr/>
          <p:nvPr userDrawn="1"/>
        </p:nvSpPr>
        <p:spPr>
          <a:xfrm>
            <a:off x="1003517" y="27738978"/>
            <a:ext cx="1575911" cy="338554"/>
          </a:xfrm>
          <a:prstGeom prst="rect">
            <a:avLst/>
          </a:prstGeom>
        </p:spPr>
        <p:txBody>
          <a:bodyPr wrap="square">
            <a:spAutoFit/>
          </a:bodyPr>
          <a:lstStyle/>
          <a:p>
            <a:pPr>
              <a:lnSpc>
                <a:spcPct val="100000"/>
              </a:lnSpc>
              <a:spcAft>
                <a:spcPts val="100"/>
              </a:spcAft>
            </a:pPr>
            <a:r>
              <a:rPr lang="en-GB" sz="1600" b="1" dirty="0">
                <a:solidFill>
                  <a:srgbClr val="414042"/>
                </a:solidFill>
                <a:latin typeface="Times New Roman" panose="02020603050405020304" pitchFamily="18" charset="0"/>
                <a:ea typeface="Times New Roman" panose="02020603050405020304" pitchFamily="18" charset="0"/>
              </a:rPr>
              <a:t>Organiser</a:t>
            </a:r>
            <a:endParaRPr lang="en-SG" sz="1600" dirty="0">
              <a:solidFill>
                <a:srgbClr val="414042"/>
              </a:solidFill>
              <a:latin typeface="Times New Roman" panose="02020603050405020304" pitchFamily="18" charset="0"/>
              <a:ea typeface="Verdana" panose="020B0604030504040204" pitchFamily="34" charset="0"/>
            </a:endParaRPr>
          </a:p>
        </p:txBody>
      </p:sp>
      <p:sp>
        <p:nvSpPr>
          <p:cNvPr id="13" name="Rectangle 12">
            <a:extLst>
              <a:ext uri="{FF2B5EF4-FFF2-40B4-BE49-F238E27FC236}">
                <a16:creationId xmlns:a16="http://schemas.microsoft.com/office/drawing/2014/main" id="{1662FF92-6366-1CB5-7FCF-1FAE38097BD3}"/>
              </a:ext>
            </a:extLst>
          </p:cNvPr>
          <p:cNvSpPr/>
          <p:nvPr userDrawn="1"/>
        </p:nvSpPr>
        <p:spPr>
          <a:xfrm>
            <a:off x="3350932" y="27738978"/>
            <a:ext cx="1575911" cy="338554"/>
          </a:xfrm>
          <a:prstGeom prst="rect">
            <a:avLst/>
          </a:prstGeom>
        </p:spPr>
        <p:txBody>
          <a:bodyPr wrap="square">
            <a:spAutoFit/>
          </a:bodyPr>
          <a:lstStyle/>
          <a:p>
            <a:pPr>
              <a:lnSpc>
                <a:spcPct val="100000"/>
              </a:lnSpc>
              <a:spcAft>
                <a:spcPts val="100"/>
              </a:spcAft>
            </a:pPr>
            <a:r>
              <a:rPr lang="en-GB" sz="1600" b="1" dirty="0">
                <a:solidFill>
                  <a:srgbClr val="414042"/>
                </a:solidFill>
                <a:latin typeface="Times New Roman" panose="02020603050405020304" pitchFamily="18" charset="0"/>
                <a:ea typeface="Times New Roman" panose="02020603050405020304" pitchFamily="18" charset="0"/>
              </a:rPr>
              <a:t>Co-Organisers</a:t>
            </a:r>
            <a:endParaRPr lang="en-SG" sz="1600" dirty="0">
              <a:solidFill>
                <a:srgbClr val="414042"/>
              </a:solidFill>
              <a:latin typeface="Times New Roman" panose="02020603050405020304" pitchFamily="18" charset="0"/>
              <a:ea typeface="Verdana" panose="020B0604030504040204" pitchFamily="34" charset="0"/>
            </a:endParaRPr>
          </a:p>
        </p:txBody>
      </p:sp>
      <p:sp>
        <p:nvSpPr>
          <p:cNvPr id="14" name="Rectangle 13">
            <a:extLst>
              <a:ext uri="{FF2B5EF4-FFF2-40B4-BE49-F238E27FC236}">
                <a16:creationId xmlns:a16="http://schemas.microsoft.com/office/drawing/2014/main" id="{43770546-D121-57AD-00A1-1981C7FB822E}"/>
              </a:ext>
            </a:extLst>
          </p:cNvPr>
          <p:cNvSpPr/>
          <p:nvPr userDrawn="1"/>
        </p:nvSpPr>
        <p:spPr>
          <a:xfrm>
            <a:off x="10036488" y="27738978"/>
            <a:ext cx="3118107" cy="338554"/>
          </a:xfrm>
          <a:prstGeom prst="rect">
            <a:avLst/>
          </a:prstGeom>
        </p:spPr>
        <p:txBody>
          <a:bodyPr wrap="square">
            <a:spAutoFit/>
          </a:bodyPr>
          <a:lstStyle/>
          <a:p>
            <a:pPr>
              <a:lnSpc>
                <a:spcPct val="100000"/>
              </a:lnSpc>
              <a:spcAft>
                <a:spcPts val="100"/>
              </a:spcAft>
            </a:pPr>
            <a:r>
              <a:rPr lang="en-GB" sz="1600" b="1" dirty="0">
                <a:solidFill>
                  <a:srgbClr val="414042"/>
                </a:solidFill>
                <a:latin typeface="Times New Roman" panose="02020603050405020304" pitchFamily="18" charset="0"/>
                <a:ea typeface="Times New Roman" panose="02020603050405020304" pitchFamily="18" charset="0"/>
              </a:rPr>
              <a:t>Supporting Organizations</a:t>
            </a:r>
            <a:endParaRPr lang="en-SG" sz="1600" dirty="0">
              <a:solidFill>
                <a:srgbClr val="414042"/>
              </a:solidFill>
              <a:latin typeface="Times New Roman" panose="02020603050405020304" pitchFamily="18" charset="0"/>
              <a:ea typeface="Verdana" panose="020B0604030504040204" pitchFamily="34" charset="0"/>
            </a:endParaRPr>
          </a:p>
        </p:txBody>
      </p:sp>
      <p:pic>
        <p:nvPicPr>
          <p:cNvPr id="16" name="Picture 15" descr="A logo with a person in the middle&#10;&#10;AI-generated content may be incorrect.">
            <a:extLst>
              <a:ext uri="{FF2B5EF4-FFF2-40B4-BE49-F238E27FC236}">
                <a16:creationId xmlns:a16="http://schemas.microsoft.com/office/drawing/2014/main" id="{08E4B130-64B4-E5C2-D091-BCF4ABBDB3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36488" y="28356842"/>
            <a:ext cx="1765300" cy="774700"/>
          </a:xfrm>
          <a:prstGeom prst="rect">
            <a:avLst/>
          </a:prstGeom>
        </p:spPr>
      </p:pic>
      <p:pic>
        <p:nvPicPr>
          <p:cNvPr id="18" name="Picture 17">
            <a:extLst>
              <a:ext uri="{FF2B5EF4-FFF2-40B4-BE49-F238E27FC236}">
                <a16:creationId xmlns:a16="http://schemas.microsoft.com/office/drawing/2014/main" id="{F5745084-3A79-8A0B-FFC9-63C3B49159F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180034" y="28319211"/>
            <a:ext cx="2499420" cy="849962"/>
          </a:xfrm>
          <a:prstGeom prst="rect">
            <a:avLst/>
          </a:prstGeom>
        </p:spPr>
      </p:pic>
      <p:pic>
        <p:nvPicPr>
          <p:cNvPr id="20" name="Picture 19" descr="A logo for a company&#10;&#10;AI-generated content may be incorrect.">
            <a:extLst>
              <a:ext uri="{FF2B5EF4-FFF2-40B4-BE49-F238E27FC236}">
                <a16:creationId xmlns:a16="http://schemas.microsoft.com/office/drawing/2014/main" id="{0485232D-86C6-C471-F22F-565AA8DB5C6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245" y="28163892"/>
            <a:ext cx="1928646" cy="1160601"/>
          </a:xfrm>
          <a:prstGeom prst="rect">
            <a:avLst/>
          </a:prstGeom>
        </p:spPr>
      </p:pic>
      <p:pic>
        <p:nvPicPr>
          <p:cNvPr id="22" name="Picture 21">
            <a:extLst>
              <a:ext uri="{FF2B5EF4-FFF2-40B4-BE49-F238E27FC236}">
                <a16:creationId xmlns:a16="http://schemas.microsoft.com/office/drawing/2014/main" id="{B7BFF983-69FC-CF74-7A58-D40C123999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189626" y="28369066"/>
            <a:ext cx="1765300" cy="750252"/>
          </a:xfrm>
          <a:prstGeom prst="rect">
            <a:avLst/>
          </a:prstGeom>
        </p:spPr>
      </p:pic>
      <p:pic>
        <p:nvPicPr>
          <p:cNvPr id="24" name="Picture 23">
            <a:extLst>
              <a:ext uri="{FF2B5EF4-FFF2-40B4-BE49-F238E27FC236}">
                <a16:creationId xmlns:a16="http://schemas.microsoft.com/office/drawing/2014/main" id="{1310A87C-2B27-9929-A2B7-804669EE81C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3312061" y="28293932"/>
            <a:ext cx="1575910" cy="900520"/>
          </a:xfrm>
          <a:prstGeom prst="rect">
            <a:avLst/>
          </a:prstGeom>
        </p:spPr>
      </p:pic>
      <p:pic>
        <p:nvPicPr>
          <p:cNvPr id="26" name="Picture 25">
            <a:extLst>
              <a:ext uri="{FF2B5EF4-FFF2-40B4-BE49-F238E27FC236}">
                <a16:creationId xmlns:a16="http://schemas.microsoft.com/office/drawing/2014/main" id="{C07DDFD0-6CFC-0C7F-1757-DEECF38D21B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034303" y="28476472"/>
            <a:ext cx="1756911" cy="535440"/>
          </a:xfrm>
          <a:prstGeom prst="rect">
            <a:avLst/>
          </a:prstGeom>
        </p:spPr>
      </p:pic>
      <p:pic>
        <p:nvPicPr>
          <p:cNvPr id="27" name="Picture 26">
            <a:extLst>
              <a:ext uri="{FF2B5EF4-FFF2-40B4-BE49-F238E27FC236}">
                <a16:creationId xmlns:a16="http://schemas.microsoft.com/office/drawing/2014/main" id="{1CEE50AC-D5A6-4857-DB32-891F5F618379}"/>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rot="16200000">
            <a:off x="14104436" y="28143298"/>
            <a:ext cx="1371600" cy="804672"/>
          </a:xfrm>
          <a:prstGeom prst="rect">
            <a:avLst/>
          </a:prstGeom>
        </p:spPr>
      </p:pic>
      <p:sp>
        <p:nvSpPr>
          <p:cNvPr id="5" name="Rectangle 4">
            <a:extLst>
              <a:ext uri="{FF2B5EF4-FFF2-40B4-BE49-F238E27FC236}">
                <a16:creationId xmlns:a16="http://schemas.microsoft.com/office/drawing/2014/main" id="{B575F779-4927-A451-1168-D0C77562B6B6}"/>
              </a:ext>
            </a:extLst>
          </p:cNvPr>
          <p:cNvSpPr/>
          <p:nvPr userDrawn="1"/>
        </p:nvSpPr>
        <p:spPr>
          <a:xfrm>
            <a:off x="14790237" y="27992371"/>
            <a:ext cx="5776544" cy="1169551"/>
          </a:xfrm>
          <a:prstGeom prst="rect">
            <a:avLst/>
          </a:prstGeom>
        </p:spPr>
        <p:txBody>
          <a:bodyPr wrap="square">
            <a:spAutoFit/>
          </a:bodyPr>
          <a:lstStyle/>
          <a:p>
            <a:pPr>
              <a:lnSpc>
                <a:spcPts val="4200"/>
              </a:lnSpc>
              <a:spcAft>
                <a:spcPts val="100"/>
              </a:spcAft>
            </a:pPr>
            <a:r>
              <a:rPr lang="en-GB" sz="3700" b="1" dirty="0">
                <a:solidFill>
                  <a:srgbClr val="F57F20"/>
                </a:solidFill>
                <a:latin typeface="Times New Roman" panose="02020603050405020304" pitchFamily="18" charset="0"/>
                <a:ea typeface="Times New Roman" panose="02020603050405020304" pitchFamily="18" charset="0"/>
              </a:rPr>
              <a:t>The 5th Asian Conference on Ergonomics and Design </a:t>
            </a:r>
            <a:endParaRPr lang="en-SG" sz="3700" dirty="0">
              <a:solidFill>
                <a:schemeClr val="bg1"/>
              </a:solidFill>
              <a:latin typeface="Times New Roman" panose="02020603050405020304" pitchFamily="18" charset="0"/>
              <a:ea typeface="Verdana" panose="020B0604030504040204" pitchFamily="34" charset="0"/>
            </a:endParaRPr>
          </a:p>
        </p:txBody>
      </p:sp>
    </p:spTree>
    <p:extLst>
      <p:ext uri="{BB962C8B-B14F-4D97-AF65-F5344CB8AC3E}">
        <p14:creationId xmlns:p14="http://schemas.microsoft.com/office/powerpoint/2010/main" val="1837003369"/>
      </p:ext>
    </p:extLst>
  </p:cSld>
  <p:clrMap bg1="dk1" tx1="lt1" bg2="dk2" tx2="lt2" accent1="accent1" accent2="accent2" accent3="accent3" accent4="accent4" accent5="accent5" accent6="accent6" hlink="hlink" folHlink="folHlink"/>
  <p:sldLayoutIdLst>
    <p:sldLayoutId id="2147483667" r:id="rId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gistrar@aced.asia"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1396080-A960-BDCF-F752-9C9326384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293" y="22430794"/>
            <a:ext cx="9461498" cy="822960"/>
          </a:xfrm>
          <a:prstGeom prst="rect">
            <a:avLst/>
          </a:prstGeom>
        </p:spPr>
      </p:pic>
      <p:pic>
        <p:nvPicPr>
          <p:cNvPr id="15" name="Picture 14">
            <a:extLst>
              <a:ext uri="{FF2B5EF4-FFF2-40B4-BE49-F238E27FC236}">
                <a16:creationId xmlns:a16="http://schemas.microsoft.com/office/drawing/2014/main" id="{699AE252-7232-818C-58B4-0E05A14E0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16" y="8106041"/>
            <a:ext cx="19148619" cy="822960"/>
          </a:xfrm>
          <a:prstGeom prst="rect">
            <a:avLst/>
          </a:prstGeom>
        </p:spPr>
      </p:pic>
      <p:sp>
        <p:nvSpPr>
          <p:cNvPr id="2" name="Rectangle 1"/>
          <p:cNvSpPr/>
          <p:nvPr/>
        </p:nvSpPr>
        <p:spPr>
          <a:xfrm>
            <a:off x="1546381" y="805528"/>
            <a:ext cx="18761944" cy="1569660"/>
          </a:xfrm>
          <a:prstGeom prst="rect">
            <a:avLst/>
          </a:prstGeom>
        </p:spPr>
        <p:txBody>
          <a:bodyPr wrap="square">
            <a:spAutoFit/>
          </a:bodyPr>
          <a:lstStyle/>
          <a:p>
            <a:pPr algn="ctr">
              <a:spcBef>
                <a:spcPts val="1800"/>
              </a:spcBef>
              <a:spcAft>
                <a:spcPts val="1200"/>
              </a:spcAft>
            </a:pPr>
            <a:r>
              <a:rPr lang="en-GB" sz="4800" b="1" dirty="0">
                <a:latin typeface="Times New Roman" panose="02020603050405020304" pitchFamily="18" charset="0"/>
                <a:ea typeface="Verdana" panose="020B0604030504040204" pitchFamily="34" charset="0"/>
              </a:rPr>
              <a:t>This is the title lorem ipsum </a:t>
            </a:r>
            <a:r>
              <a:rPr lang="en-GB" sz="4800" b="1" dirty="0" err="1">
                <a:latin typeface="Times New Roman" panose="02020603050405020304" pitchFamily="18" charset="0"/>
                <a:ea typeface="Verdana" panose="020B0604030504040204" pitchFamily="34" charset="0"/>
              </a:rPr>
              <a:t>dolor</a:t>
            </a:r>
            <a:r>
              <a:rPr lang="en-GB" sz="4800" b="1" dirty="0">
                <a:latin typeface="Times New Roman" panose="02020603050405020304" pitchFamily="18" charset="0"/>
                <a:ea typeface="Verdana" panose="020B0604030504040204" pitchFamily="34" charset="0"/>
              </a:rPr>
              <a:t> sit </a:t>
            </a:r>
            <a:r>
              <a:rPr lang="en-GB" sz="4800" b="1" dirty="0" err="1">
                <a:latin typeface="Times New Roman" panose="02020603050405020304" pitchFamily="18" charset="0"/>
                <a:ea typeface="Verdana" panose="020B0604030504040204" pitchFamily="34" charset="0"/>
              </a:rPr>
              <a:t>amet</a:t>
            </a:r>
            <a:r>
              <a:rPr lang="en-GB" sz="4800" b="1" dirty="0">
                <a:latin typeface="Times New Roman" panose="02020603050405020304" pitchFamily="18" charset="0"/>
                <a:ea typeface="Verdana" panose="020B0604030504040204" pitchFamily="34" charset="0"/>
              </a:rPr>
              <a:t> </a:t>
            </a:r>
            <a:r>
              <a:rPr lang="en-GB" sz="4800" b="1" dirty="0" err="1">
                <a:latin typeface="Times New Roman" panose="02020603050405020304" pitchFamily="18" charset="0"/>
                <a:ea typeface="Verdana" panose="020B0604030504040204" pitchFamily="34" charset="0"/>
              </a:rPr>
              <a:t>consectetur</a:t>
            </a:r>
            <a:r>
              <a:rPr lang="en-GB" sz="4800" b="1" dirty="0">
                <a:latin typeface="Times New Roman" panose="02020603050405020304" pitchFamily="18" charset="0"/>
                <a:ea typeface="Verdana" panose="020B0604030504040204" pitchFamily="34" charset="0"/>
              </a:rPr>
              <a:t> </a:t>
            </a:r>
            <a:r>
              <a:rPr lang="en-GB" sz="4800" b="1" dirty="0" err="1">
                <a:latin typeface="Times New Roman" panose="02020603050405020304" pitchFamily="18" charset="0"/>
                <a:ea typeface="Verdana" panose="020B0604030504040204" pitchFamily="34" charset="0"/>
              </a:rPr>
              <a:t>adipiscing</a:t>
            </a:r>
            <a:r>
              <a:rPr lang="en-GB" sz="4800" b="1" dirty="0">
                <a:latin typeface="Times New Roman" panose="02020603050405020304" pitchFamily="18" charset="0"/>
                <a:ea typeface="Verdana" panose="020B0604030504040204" pitchFamily="34" charset="0"/>
              </a:rPr>
              <a:t>, Donec </a:t>
            </a:r>
            <a:r>
              <a:rPr lang="en-GB" sz="4800" b="1" dirty="0" err="1">
                <a:latin typeface="Times New Roman" panose="02020603050405020304" pitchFamily="18" charset="0"/>
                <a:ea typeface="Verdana" panose="020B0604030504040204" pitchFamily="34" charset="0"/>
              </a:rPr>
              <a:t>blandit</a:t>
            </a:r>
            <a:r>
              <a:rPr lang="en-GB" sz="4800" b="1" dirty="0">
                <a:latin typeface="Times New Roman" panose="02020603050405020304" pitchFamily="18" charset="0"/>
                <a:ea typeface="Verdana" panose="020B0604030504040204" pitchFamily="34" charset="0"/>
              </a:rPr>
              <a:t> </a:t>
            </a:r>
            <a:r>
              <a:rPr lang="en-GB" sz="4800" b="1" dirty="0" err="1">
                <a:latin typeface="Times New Roman" panose="02020603050405020304" pitchFamily="18" charset="0"/>
                <a:ea typeface="Verdana" panose="020B0604030504040204" pitchFamily="34" charset="0"/>
              </a:rPr>
              <a:t>massa</a:t>
            </a:r>
            <a:r>
              <a:rPr lang="en-GB" sz="4800" b="1" dirty="0">
                <a:latin typeface="Times New Roman" panose="02020603050405020304" pitchFamily="18" charset="0"/>
                <a:ea typeface="Verdana" panose="020B0604030504040204" pitchFamily="34" charset="0"/>
              </a:rPr>
              <a:t> </a:t>
            </a:r>
            <a:r>
              <a:rPr lang="en-GB" sz="4800" b="1" dirty="0" err="1">
                <a:latin typeface="Times New Roman" panose="02020603050405020304" pitchFamily="18" charset="0"/>
                <a:ea typeface="Verdana" panose="020B0604030504040204" pitchFamily="34" charset="0"/>
              </a:rPr>
              <a:t>efficitur</a:t>
            </a:r>
            <a:r>
              <a:rPr lang="en-GB" sz="4800" b="1" dirty="0">
                <a:latin typeface="Times New Roman" panose="02020603050405020304" pitchFamily="18" charset="0"/>
                <a:ea typeface="Verdana" panose="020B0604030504040204" pitchFamily="34" charset="0"/>
              </a:rPr>
              <a:t> </a:t>
            </a:r>
            <a:r>
              <a:rPr lang="en-GB" sz="4800" b="1" dirty="0" err="1">
                <a:latin typeface="Times New Roman" panose="02020603050405020304" pitchFamily="18" charset="0"/>
                <a:ea typeface="Verdana" panose="020B0604030504040204" pitchFamily="34" charset="0"/>
              </a:rPr>
              <a:t>turpis</a:t>
            </a:r>
            <a:r>
              <a:rPr lang="en-GB" sz="4800" b="1" dirty="0">
                <a:latin typeface="Times New Roman" panose="02020603050405020304" pitchFamily="18" charset="0"/>
                <a:ea typeface="Verdana" panose="020B0604030504040204" pitchFamily="34" charset="0"/>
              </a:rPr>
              <a:t> </a:t>
            </a:r>
            <a:r>
              <a:rPr lang="en-GB" sz="4800" b="1" dirty="0" err="1">
                <a:latin typeface="Times New Roman" panose="02020603050405020304" pitchFamily="18" charset="0"/>
                <a:ea typeface="Verdana" panose="020B0604030504040204" pitchFamily="34" charset="0"/>
              </a:rPr>
              <a:t>venenatis</a:t>
            </a:r>
            <a:r>
              <a:rPr lang="en-GB" sz="4800" b="1" dirty="0">
                <a:latin typeface="Times New Roman" panose="02020603050405020304" pitchFamily="18" charset="0"/>
                <a:ea typeface="Verdana" panose="020B0604030504040204" pitchFamily="34" charset="0"/>
              </a:rPr>
              <a:t>, a </a:t>
            </a:r>
            <a:r>
              <a:rPr lang="en-GB" sz="4800" b="1" dirty="0" err="1">
                <a:latin typeface="Times New Roman" panose="02020603050405020304" pitchFamily="18" charset="0"/>
                <a:ea typeface="Verdana" panose="020B0604030504040204" pitchFamily="34" charset="0"/>
              </a:rPr>
              <a:t>facilisis</a:t>
            </a:r>
            <a:endParaRPr lang="en-SG" sz="2800" i="1" dirty="0">
              <a:latin typeface="Times New Roman" panose="02020603050405020304" pitchFamily="18" charset="0"/>
              <a:ea typeface="Verdana" panose="020B0604030504040204" pitchFamily="34" charset="0"/>
            </a:endParaRPr>
          </a:p>
        </p:txBody>
      </p:sp>
      <p:sp>
        <p:nvSpPr>
          <p:cNvPr id="3" name="Rectangle 2"/>
          <p:cNvSpPr/>
          <p:nvPr/>
        </p:nvSpPr>
        <p:spPr>
          <a:xfrm>
            <a:off x="933597" y="8215911"/>
            <a:ext cx="9586544" cy="5968301"/>
          </a:xfrm>
          <a:prstGeom prst="rect">
            <a:avLst/>
          </a:prstGeom>
        </p:spPr>
        <p:txBody>
          <a:bodyPr wrap="square">
            <a:spAutoFit/>
          </a:bodyPr>
          <a:lstStyle/>
          <a:p>
            <a:pPr>
              <a:lnSpc>
                <a:spcPct val="150000"/>
              </a:lnSpc>
              <a:spcBef>
                <a:spcPts val="800"/>
              </a:spcBef>
              <a:spcAft>
                <a:spcPts val="100"/>
              </a:spcAft>
            </a:pPr>
            <a:r>
              <a:rPr lang="en-GB" sz="2400" b="1" cap="all" dirty="0">
                <a:solidFill>
                  <a:srgbClr val="F57F20"/>
                </a:solidFill>
                <a:latin typeface="Times New Roman" panose="02020603050405020304" pitchFamily="18" charset="0"/>
                <a:ea typeface="Verdana" panose="020B0604030504040204" pitchFamily="34" charset="0"/>
              </a:rPr>
              <a:t>INTRODUCTION</a:t>
            </a:r>
            <a:endParaRPr lang="en-SG" sz="2400" b="1" cap="all" dirty="0">
              <a:solidFill>
                <a:srgbClr val="F57F20"/>
              </a:solidFill>
              <a:latin typeface="Times New Roman" panose="02020603050405020304" pitchFamily="18" charset="0"/>
              <a:ea typeface="Verdana" panose="020B0604030504040204" pitchFamily="34" charset="0"/>
            </a:endParaRPr>
          </a:p>
          <a:p>
            <a:pPr algn="just" fontAlgn="base">
              <a:spcBef>
                <a:spcPts val="600"/>
              </a:spcBef>
              <a:spcAft>
                <a:spcPts val="600"/>
              </a:spcAft>
            </a:pPr>
            <a:r>
              <a:rPr lang="en-US" sz="2000" dirty="0">
                <a:solidFill>
                  <a:srgbClr val="414042"/>
                </a:solidFill>
                <a:latin typeface="Times New Roman" panose="02020603050405020304" pitchFamily="18" charset="0"/>
                <a:ea typeface="Verdana" panose="020B0604030504040204" pitchFamily="34" charset="0"/>
              </a:rPr>
              <a:t>Please email your submission to </a:t>
            </a:r>
            <a:r>
              <a:rPr lang="en-US" sz="2000" dirty="0">
                <a:solidFill>
                  <a:schemeClr val="accent1"/>
                </a:solidFill>
                <a:latin typeface="Times New Roman" panose="02020603050405020304" pitchFamily="18" charset="0"/>
                <a:ea typeface="Verdana" panose="020B0604030504040204" pitchFamily="34" charset="0"/>
                <a:hlinkClick r:id="rId3">
                  <a:extLst>
                    <a:ext uri="{A12FA001-AC4F-418D-AE19-62706E023703}">
                      <ahyp:hlinkClr xmlns:ahyp="http://schemas.microsoft.com/office/drawing/2018/hyperlinkcolor" val="tx"/>
                    </a:ext>
                  </a:extLst>
                </a:hlinkClick>
              </a:rPr>
              <a:t>registrar@aced.asia</a:t>
            </a:r>
            <a:r>
              <a:rPr lang="en-US" sz="2000" dirty="0">
                <a:solidFill>
                  <a:srgbClr val="414042"/>
                </a:solidFill>
                <a:latin typeface="Times New Roman" panose="02020603050405020304" pitchFamily="18" charset="0"/>
                <a:ea typeface="Verdana" panose="020B0604030504040204" pitchFamily="34" charset="0"/>
              </a:rPr>
              <a:t>. An acknowledgement email will be sent within 24 hours to the submitting author’s registered email address upon successful submission. Please contact the Conference Secretariat (</a:t>
            </a:r>
            <a:r>
              <a:rPr lang="en-US" sz="2000" dirty="0">
                <a:solidFill>
                  <a:schemeClr val="accent1"/>
                </a:solidFill>
                <a:latin typeface="Times New Roman" panose="02020603050405020304" pitchFamily="18" charset="0"/>
                <a:ea typeface="Verdana" panose="020B0604030504040204" pitchFamily="34" charset="0"/>
              </a:rPr>
              <a:t>https://conference.aced.asia/contact-us/) </a:t>
            </a:r>
            <a:r>
              <a:rPr lang="en-US" sz="2000" dirty="0">
                <a:solidFill>
                  <a:srgbClr val="414042"/>
                </a:solidFill>
                <a:latin typeface="Times New Roman" panose="02020603050405020304" pitchFamily="18" charset="0"/>
                <a:ea typeface="Verdana" panose="020B0604030504040204" pitchFamily="34" charset="0"/>
              </a:rPr>
              <a:t>if you do not receive our email.</a:t>
            </a:r>
          </a:p>
          <a:p>
            <a:pPr algn="just" fontAlgn="base">
              <a:spcBef>
                <a:spcPts val="600"/>
              </a:spcBef>
              <a:spcAft>
                <a:spcPts val="600"/>
              </a:spcAft>
            </a:pPr>
            <a:r>
              <a:rPr lang="en-US" sz="2000" dirty="0">
                <a:solidFill>
                  <a:srgbClr val="414042"/>
                </a:solidFill>
                <a:latin typeface="Times New Roman" panose="02020603050405020304" pitchFamily="18" charset="0"/>
                <a:ea typeface="Verdana" panose="020B0604030504040204" pitchFamily="34" charset="0"/>
              </a:rPr>
              <a:t>Submissions are deemed to have received consent from all authors for presentation at the conference. Authors are responsible for data confidentiality, ownership and sensitivity considerations for public sharing at this conference. </a:t>
            </a:r>
          </a:p>
          <a:p>
            <a:pPr algn="just" fontAlgn="base">
              <a:spcBef>
                <a:spcPts val="600"/>
              </a:spcBef>
              <a:spcAft>
                <a:spcPts val="600"/>
              </a:spcAft>
            </a:pPr>
            <a:r>
              <a:rPr lang="en-US" sz="2000" dirty="0">
                <a:solidFill>
                  <a:srgbClr val="414042"/>
                </a:solidFill>
                <a:latin typeface="Times New Roman" panose="02020603050405020304" pitchFamily="18" charset="0"/>
                <a:ea typeface="Verdana" panose="020B0604030504040204" pitchFamily="34" charset="0"/>
              </a:rPr>
              <a:t>At least one author must complete conference registration and be present at the event. Authors are responsible for printing their poster and bringing it to the conference venue.</a:t>
            </a:r>
          </a:p>
          <a:p>
            <a:pPr>
              <a:spcBef>
                <a:spcPts val="2000"/>
              </a:spcBef>
              <a:spcAft>
                <a:spcPts val="300"/>
              </a:spcAft>
            </a:pPr>
            <a:r>
              <a:rPr lang="en-GB" sz="2400" b="1" cap="all" dirty="0">
                <a:solidFill>
                  <a:srgbClr val="F57F20"/>
                </a:solidFill>
                <a:latin typeface="Times New Roman" panose="02020603050405020304" pitchFamily="18" charset="0"/>
                <a:ea typeface="Times New Roman" panose="02020603050405020304" pitchFamily="18" charset="0"/>
              </a:rPr>
              <a:t>STYLE AND LAYOUT</a:t>
            </a:r>
            <a:endParaRPr lang="en-SG" sz="2400" b="1" cap="all" dirty="0">
              <a:solidFill>
                <a:srgbClr val="F57F20"/>
              </a:solidFill>
              <a:latin typeface="Times New Roman" panose="02020603050405020304" pitchFamily="18" charset="0"/>
              <a:ea typeface="Times New Roman" panose="02020603050405020304" pitchFamily="18" charset="0"/>
            </a:endParaRPr>
          </a:p>
          <a:p>
            <a:pPr>
              <a:lnSpc>
                <a:spcPct val="150000"/>
              </a:lnSpc>
              <a:spcAft>
                <a:spcPts val="100"/>
              </a:spcAft>
            </a:pPr>
            <a:r>
              <a:rPr lang="en-GB" sz="2400" b="1" dirty="0">
                <a:solidFill>
                  <a:srgbClr val="F57F20"/>
                </a:solidFill>
                <a:latin typeface="Times New Roman" panose="02020603050405020304" pitchFamily="18" charset="0"/>
                <a:ea typeface="Times New Roman" panose="02020603050405020304" pitchFamily="18" charset="0"/>
              </a:rPr>
              <a:t>Page Size</a:t>
            </a:r>
            <a:endParaRPr lang="en-SG" sz="2400" b="1" dirty="0">
              <a:solidFill>
                <a:srgbClr val="F57F20"/>
              </a:solidFill>
              <a:latin typeface="Times New Roman" panose="02020603050405020304" pitchFamily="18" charset="0"/>
              <a:ea typeface="Times New Roman" panose="02020603050405020304" pitchFamily="18" charset="0"/>
            </a:endParaRPr>
          </a:p>
          <a:p>
            <a:pPr algn="just">
              <a:lnSpc>
                <a:spcPts val="2200"/>
              </a:lnSpc>
              <a:spcAft>
                <a:spcPts val="0"/>
              </a:spcAft>
            </a:pPr>
            <a:r>
              <a:rPr lang="en-GB" sz="2000" dirty="0">
                <a:solidFill>
                  <a:srgbClr val="414042"/>
                </a:solidFill>
                <a:latin typeface="Times New Roman" panose="02020603050405020304" pitchFamily="18" charset="0"/>
                <a:ea typeface="Times New Roman" panose="02020603050405020304" pitchFamily="18" charset="0"/>
              </a:rPr>
              <a:t>All final publications will be formatted and displayed in A1 size. The following margin settings must be used: top and bottom 3cm; left and right 3cm; </a:t>
            </a:r>
          </a:p>
          <a:p>
            <a:pPr algn="just">
              <a:lnSpc>
                <a:spcPts val="2200"/>
              </a:lnSpc>
              <a:spcAft>
                <a:spcPts val="0"/>
              </a:spcAft>
            </a:pPr>
            <a:endParaRPr lang="en-SG" sz="2000" dirty="0">
              <a:solidFill>
                <a:schemeClr val="bg1"/>
              </a:solidFill>
              <a:latin typeface="Times New Roman" panose="02020603050405020304" pitchFamily="18" charset="0"/>
              <a:ea typeface="Verdan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77046775"/>
              </p:ext>
            </p:extLst>
          </p:nvPr>
        </p:nvGraphicFramePr>
        <p:xfrm>
          <a:off x="1075299" y="14338100"/>
          <a:ext cx="9303140" cy="9514362"/>
        </p:xfrm>
        <a:graphic>
          <a:graphicData uri="http://schemas.openxmlformats.org/drawingml/2006/table">
            <a:tbl>
              <a:tblPr firstRow="1" firstCol="1" bandRow="1">
                <a:solidFill>
                  <a:srgbClr val="F8E6DC"/>
                </a:solidFill>
                <a:tableStyleId>{8A107856-5554-42FB-B03E-39F5DBC370BA}</a:tableStyleId>
              </a:tblPr>
              <a:tblGrid>
                <a:gridCol w="3324490">
                  <a:extLst>
                    <a:ext uri="{9D8B030D-6E8A-4147-A177-3AD203B41FA5}">
                      <a16:colId xmlns:a16="http://schemas.microsoft.com/office/drawing/2014/main" val="307192934"/>
                    </a:ext>
                  </a:extLst>
                </a:gridCol>
                <a:gridCol w="5978650">
                  <a:extLst>
                    <a:ext uri="{9D8B030D-6E8A-4147-A177-3AD203B41FA5}">
                      <a16:colId xmlns:a16="http://schemas.microsoft.com/office/drawing/2014/main" val="3865094433"/>
                    </a:ext>
                  </a:extLst>
                </a:gridCol>
              </a:tblGrid>
              <a:tr h="475718">
                <a:tc>
                  <a:txBody>
                    <a:bodyPr/>
                    <a:lstStyle/>
                    <a:p>
                      <a:pPr algn="just">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For</a:t>
                      </a:r>
                      <a:endParaRPr lang="en-SG" sz="1600" b="0" i="0" dirty="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7F20"/>
                    </a:solidFill>
                  </a:tcPr>
                </a:tc>
                <a:tc>
                  <a:txBody>
                    <a:bodyPr/>
                    <a:lstStyle/>
                    <a:p>
                      <a:pPr algn="just">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Definition</a:t>
                      </a:r>
                      <a:endParaRPr lang="en-SG" sz="16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7F20"/>
                    </a:solidFill>
                  </a:tcPr>
                </a:tc>
                <a:extLst>
                  <a:ext uri="{0D108BD9-81ED-4DB2-BD59-A6C34878D82A}">
                    <a16:rowId xmlns:a16="http://schemas.microsoft.com/office/drawing/2014/main" val="1276613238"/>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Manuscript title</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48pt, bold, centred.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67801"/>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Abstract</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20pt.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022290"/>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Abstract title</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20pt, bold, capitals.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0572118"/>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Affiliations</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28pt, centred, italic</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31345"/>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Authors</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32pt, centred</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580127"/>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Unnumbered lists, with bullet</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20pt, justified.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09034"/>
                  </a:ext>
                </a:extLst>
              </a:tr>
              <a:tr h="951437">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Captions and legends of illustrations of no more than one line</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16pt, centred.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6212975"/>
                  </a:ext>
                </a:extLst>
              </a:tr>
              <a:tr h="951437">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Captions and legends of illustrations of more than one line</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16pt, justified.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1552007"/>
                  </a:ext>
                </a:extLst>
              </a:tr>
              <a:tr h="475718">
                <a:tc>
                  <a:txBody>
                    <a:bodyPr/>
                    <a:lstStyle/>
                    <a:p>
                      <a:pPr algn="l">
                        <a:spcAft>
                          <a:spcPts val="0"/>
                        </a:spcAft>
                      </a:pPr>
                      <a:r>
                        <a:rPr lang="en-GB" sz="1600">
                          <a:effectLst/>
                          <a:latin typeface="Times New Roman" panose="02020603050405020304" pitchFamily="18" charset="0"/>
                          <a:cs typeface="Times New Roman" panose="02020603050405020304" pitchFamily="18" charset="0"/>
                        </a:rPr>
                        <a:t>Equations</a:t>
                      </a:r>
                      <a:endParaRPr lang="en-SG" sz="1600" b="0" i="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20pt.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171663"/>
                  </a:ext>
                </a:extLst>
              </a:tr>
              <a:tr h="475718">
                <a:tc>
                  <a:txBody>
                    <a:bodyPr/>
                    <a:lstStyle/>
                    <a:p>
                      <a:pPr algn="l">
                        <a:spcAft>
                          <a:spcPts val="0"/>
                        </a:spcAft>
                      </a:pPr>
                      <a:r>
                        <a:rPr lang="en-GB" sz="1600">
                          <a:effectLst/>
                          <a:latin typeface="Times New Roman" panose="02020603050405020304" pitchFamily="18" charset="0"/>
                          <a:cs typeface="Times New Roman" panose="02020603050405020304" pitchFamily="18" charset="0"/>
                        </a:rPr>
                        <a:t>Footnotes</a:t>
                      </a:r>
                      <a:endParaRPr lang="en-SG" sz="1600" b="0" i="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12pt, justified.</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8495885"/>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First level headings</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24pt, bold, capitals. Alignment: left.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3951923"/>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Second level headings</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24pt, bold. Alignment: left.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38620"/>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Third level headings</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24pt, italic. Alignment: left.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719883"/>
                  </a:ext>
                </a:extLst>
              </a:tr>
              <a:tr h="475718">
                <a:tc>
                  <a:txBody>
                    <a:bodyPr/>
                    <a:lstStyle/>
                    <a:p>
                      <a:pPr algn="l">
                        <a:spcAft>
                          <a:spcPts val="0"/>
                        </a:spcAft>
                      </a:pPr>
                      <a:r>
                        <a:rPr lang="en-GB" sz="1600">
                          <a:effectLst/>
                          <a:latin typeface="Times New Roman" panose="02020603050405020304" pitchFamily="18" charset="0"/>
                          <a:cs typeface="Times New Roman" panose="02020603050405020304" pitchFamily="18" charset="0"/>
                        </a:rPr>
                        <a:t>Keywords title</a:t>
                      </a:r>
                      <a:endParaRPr lang="en-SG" sz="1600" b="0" i="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20pt, bold, capitals.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719951"/>
                  </a:ext>
                </a:extLst>
              </a:tr>
              <a:tr h="475718">
                <a:tc>
                  <a:txBody>
                    <a:bodyPr/>
                    <a:lstStyle/>
                    <a:p>
                      <a:pPr algn="l">
                        <a:spcAft>
                          <a:spcPts val="0"/>
                        </a:spcAft>
                      </a:pPr>
                      <a:r>
                        <a:rPr lang="en-GB" sz="1600">
                          <a:effectLst/>
                          <a:latin typeface="Times New Roman" panose="02020603050405020304" pitchFamily="18" charset="0"/>
                          <a:cs typeface="Times New Roman" panose="02020603050405020304" pitchFamily="18" charset="0"/>
                        </a:rPr>
                        <a:t>Keywords</a:t>
                      </a:r>
                      <a:endParaRPr lang="en-SG" sz="1600" b="0" i="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20pt, italic. </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618365"/>
                  </a:ext>
                </a:extLst>
              </a:tr>
              <a:tr h="475718">
                <a:tc>
                  <a:txBody>
                    <a:bodyPr/>
                    <a:lstStyle/>
                    <a:p>
                      <a:pPr algn="l">
                        <a:spcAft>
                          <a:spcPts val="0"/>
                        </a:spcAft>
                      </a:pPr>
                      <a:r>
                        <a:rPr lang="en-GB" sz="1600">
                          <a:effectLst/>
                          <a:latin typeface="Times New Roman" panose="02020603050405020304" pitchFamily="18" charset="0"/>
                          <a:cs typeface="Times New Roman" panose="02020603050405020304" pitchFamily="18" charset="0"/>
                        </a:rPr>
                        <a:t>Running text</a:t>
                      </a:r>
                      <a:endParaRPr lang="en-SG" sz="1600" b="0" i="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20pt, justified.</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387845"/>
                  </a:ext>
                </a:extLst>
              </a:tr>
              <a:tr h="475718">
                <a:tc>
                  <a:txBody>
                    <a:bodyPr/>
                    <a:lstStyle/>
                    <a:p>
                      <a:pPr algn="l">
                        <a:spcAft>
                          <a:spcPts val="0"/>
                        </a:spcAft>
                      </a:pPr>
                      <a:r>
                        <a:rPr lang="en-GB" sz="1600" dirty="0">
                          <a:effectLst/>
                          <a:latin typeface="Times New Roman" panose="02020603050405020304" pitchFamily="18" charset="0"/>
                          <a:cs typeface="Times New Roman" panose="02020603050405020304" pitchFamily="18" charset="0"/>
                        </a:rPr>
                        <a:t>Table text</a:t>
                      </a:r>
                      <a:endParaRPr lang="en-SG" sz="1600" b="0" i="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GB" sz="1600" dirty="0">
                          <a:effectLst/>
                          <a:latin typeface="Times New Roman" panose="02020603050405020304" pitchFamily="18" charset="0"/>
                          <a:cs typeface="Times New Roman" panose="02020603050405020304" pitchFamily="18" charset="0"/>
                        </a:rPr>
                        <a:t>Time New Roman 16pt, justified.</a:t>
                      </a:r>
                      <a:endParaRPr lang="en-SG" sz="16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0139428"/>
                  </a:ext>
                </a:extLst>
              </a:tr>
            </a:tbl>
          </a:graphicData>
        </a:graphic>
      </p:graphicFrame>
      <p:sp>
        <p:nvSpPr>
          <p:cNvPr id="8" name="Rectangle 7"/>
          <p:cNvSpPr/>
          <p:nvPr/>
        </p:nvSpPr>
        <p:spPr>
          <a:xfrm>
            <a:off x="10691813" y="8215911"/>
            <a:ext cx="9495106" cy="19451479"/>
          </a:xfrm>
          <a:prstGeom prst="rect">
            <a:avLst/>
          </a:prstGeom>
        </p:spPr>
        <p:txBody>
          <a:bodyPr wrap="square">
            <a:spAutoFit/>
          </a:bodyPr>
          <a:lstStyle/>
          <a:p>
            <a:pPr>
              <a:lnSpc>
                <a:spcPct val="150000"/>
              </a:lnSpc>
              <a:spcBef>
                <a:spcPts val="800"/>
              </a:spcBef>
              <a:spcAft>
                <a:spcPts val="100"/>
              </a:spcAft>
            </a:pPr>
            <a:r>
              <a:rPr lang="en-GB" sz="2400" b="1" dirty="0">
                <a:solidFill>
                  <a:srgbClr val="F57F20"/>
                </a:solidFill>
                <a:latin typeface="Times New Roman" panose="02020603050405020304" pitchFamily="18" charset="0"/>
                <a:ea typeface="Times New Roman" panose="02020603050405020304" pitchFamily="18" charset="0"/>
              </a:rPr>
              <a:t>References</a:t>
            </a:r>
            <a:endParaRPr lang="en-SG" sz="2400" b="1" dirty="0">
              <a:solidFill>
                <a:srgbClr val="F57F20"/>
              </a:solidFill>
              <a:latin typeface="Times New Roman" panose="02020603050405020304" pitchFamily="18" charset="0"/>
              <a:ea typeface="Times New Roman" panose="02020603050405020304" pitchFamily="18" charset="0"/>
            </a:endParaRPr>
          </a:p>
          <a:p>
            <a:pPr algn="just">
              <a:lnSpc>
                <a:spcPts val="2200"/>
              </a:lnSpc>
              <a:spcBef>
                <a:spcPts val="600"/>
              </a:spcBef>
              <a:spcAft>
                <a:spcPts val="600"/>
              </a:spcAft>
            </a:pPr>
            <a:r>
              <a:rPr lang="en-GB" sz="2000" dirty="0">
                <a:solidFill>
                  <a:srgbClr val="414042"/>
                </a:solidFill>
                <a:latin typeface="Times New Roman" panose="02020603050405020304" pitchFamily="18" charset="0"/>
                <a:ea typeface="Times New Roman" panose="02020603050405020304" pitchFamily="18" charset="0"/>
              </a:rPr>
              <a:t>Please use American Psychological Association (APA) style. In the text, cite by authors’ last names followed by </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the year of publication – list all authors’ last names for the first time, then use “et al.” for subsequent citations if there are more than two authors. If multiple articles are cited at the same time, order them alphabetically by the first author’s last name and separate the citations by semicolons. If the same author(s) has/have more than one articles being cited, use chronological order and separate the year of publication of the articles by commas. For example: (Agarwal &amp;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Karahanna</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2000;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Ajzen</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1988, 1991; Zhang,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Benbasat</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Carey, Davis,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Galletta</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&amp; Strong, 2002). Later in the paper, you may cite some of them again, along with others, as follows: (Agarwal &amp;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Karahanna</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2000; Ghani,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Supnick</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&amp; Rooney, 1991;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Shneiderman</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1998; </a:t>
            </a:r>
            <a:r>
              <a:rPr lang="en-GB" sz="2000" dirty="0" err="1">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Tractinsky</a:t>
            </a:r>
            <a:r>
              <a:rPr lang="en-GB" sz="2000" dirty="0">
                <a:solidFill>
                  <a:srgbClr val="414042"/>
                </a:solidFill>
                <a:latin typeface="Times New Roman" panose="02020603050405020304" pitchFamily="18" charset="0"/>
                <a:ea typeface="Times New Roman" panose="02020603050405020304" pitchFamily="18" charset="0"/>
                <a:cs typeface="Times New Roman" panose="02020603050405020304" pitchFamily="18" charset="0"/>
              </a:rPr>
              <a:t>, 1997; Zhang et al., 2002). Use and when citations are part of the text; use &amp; when citations are within parentheses or in the References section. See examples on the references corresponding to these citations at the end of this document.</a:t>
            </a:r>
            <a:endParaRPr lang="en-SG" sz="2000" dirty="0">
              <a:solidFill>
                <a:srgbClr val="414042"/>
              </a:solidFill>
              <a:latin typeface="Times New Roman" panose="02020603050405020304" pitchFamily="18" charset="0"/>
              <a:ea typeface="Times New Roman" panose="02020603050405020304" pitchFamily="18" charset="0"/>
            </a:endParaRPr>
          </a:p>
          <a:p>
            <a:pPr>
              <a:spcBef>
                <a:spcPts val="2000"/>
              </a:spcBef>
              <a:spcAft>
                <a:spcPts val="300"/>
              </a:spcAft>
            </a:pPr>
            <a:r>
              <a:rPr lang="en-GB" sz="2400" b="1" cap="all" dirty="0">
                <a:solidFill>
                  <a:srgbClr val="F57F20"/>
                </a:solidFill>
                <a:latin typeface="Times New Roman" panose="02020603050405020304" pitchFamily="18" charset="0"/>
                <a:ea typeface="Times New Roman" panose="02020603050405020304" pitchFamily="18" charset="0"/>
              </a:rPr>
              <a:t>ILLUSTRATIONS</a:t>
            </a:r>
            <a:endParaRPr lang="en-SG" sz="2400" b="1" cap="all" dirty="0">
              <a:solidFill>
                <a:srgbClr val="F57F20"/>
              </a:solidFill>
              <a:latin typeface="Times New Roman" panose="02020603050405020304" pitchFamily="18" charset="0"/>
              <a:ea typeface="Times New Roman" panose="02020603050405020304" pitchFamily="18" charset="0"/>
            </a:endParaRPr>
          </a:p>
          <a:p>
            <a:pPr>
              <a:lnSpc>
                <a:spcPct val="150000"/>
              </a:lnSpc>
              <a:spcAft>
                <a:spcPts val="100"/>
              </a:spcAft>
            </a:pPr>
            <a:r>
              <a:rPr lang="en-GB" sz="2400" b="1" dirty="0">
                <a:solidFill>
                  <a:srgbClr val="F57F20"/>
                </a:solidFill>
                <a:latin typeface="Times New Roman" panose="02020603050405020304" pitchFamily="18" charset="0"/>
                <a:ea typeface="Times New Roman" panose="02020603050405020304" pitchFamily="18" charset="0"/>
              </a:rPr>
              <a:t>General remarks</a:t>
            </a:r>
            <a:endParaRPr lang="en-SG" sz="2400" b="1" dirty="0">
              <a:solidFill>
                <a:srgbClr val="F57F20"/>
              </a:solidFill>
              <a:latin typeface="Times New Roman" panose="02020603050405020304" pitchFamily="18" charset="0"/>
              <a:ea typeface="Times New Roman" panose="02020603050405020304" pitchFamily="18" charset="0"/>
            </a:endParaRPr>
          </a:p>
          <a:p>
            <a:pPr algn="just">
              <a:lnSpc>
                <a:spcPts val="2200"/>
              </a:lnSpc>
              <a:spcAft>
                <a:spcPts val="0"/>
              </a:spcAft>
            </a:pPr>
            <a:r>
              <a:rPr lang="en-GB" sz="2000" dirty="0">
                <a:solidFill>
                  <a:srgbClr val="414042"/>
                </a:solidFill>
                <a:latin typeface="Times New Roman" panose="02020603050405020304" pitchFamily="18" charset="0"/>
                <a:ea typeface="Times New Roman" panose="02020603050405020304" pitchFamily="18" charset="0"/>
              </a:rPr>
              <a:t>Place figures and tables close to the relevant text (or where they are referenced in the text). The text should include references to all illustrations. </a:t>
            </a:r>
            <a:endParaRPr lang="en-SG" sz="2000" dirty="0">
              <a:solidFill>
                <a:srgbClr val="414042"/>
              </a:solidFill>
              <a:latin typeface="Times New Roman" panose="02020603050405020304" pitchFamily="18" charset="0"/>
              <a:ea typeface="Times New Roman" panose="02020603050405020304" pitchFamily="18" charset="0"/>
            </a:endParaRPr>
          </a:p>
          <a:p>
            <a:pPr algn="just">
              <a:lnSpc>
                <a:spcPts val="2200"/>
              </a:lnSpc>
              <a:spcBef>
                <a:spcPts val="600"/>
              </a:spcBef>
              <a:spcAft>
                <a:spcPts val="600"/>
              </a:spcAft>
            </a:pPr>
            <a:r>
              <a:rPr lang="en-GB" sz="2000" dirty="0">
                <a:solidFill>
                  <a:srgbClr val="414042"/>
                </a:solidFill>
                <a:latin typeface="Times New Roman" panose="02020603050405020304" pitchFamily="18" charset="0"/>
                <a:ea typeface="Times New Roman" panose="02020603050405020304" pitchFamily="18" charset="0"/>
              </a:rPr>
              <a:t>Captions should be numbered (e.g., “Table 1” or “Figure 2”), centred and placed beneath the figure or table.  Please note that the words “Figure” and “Table” should be spelled out (e.g., “Figure” rather than “Fig.”) wherever they occur. Do not use the words </a:t>
            </a:r>
            <a:r>
              <a:rPr lang="en-GB" sz="2000" i="1" dirty="0">
                <a:solidFill>
                  <a:srgbClr val="414042"/>
                </a:solidFill>
                <a:latin typeface="Times New Roman" panose="02020603050405020304" pitchFamily="18" charset="0"/>
                <a:ea typeface="Times New Roman" panose="02020603050405020304" pitchFamily="18" charset="0"/>
              </a:rPr>
              <a:t>below</a:t>
            </a:r>
            <a:r>
              <a:rPr lang="en-GB" sz="2000" dirty="0">
                <a:solidFill>
                  <a:srgbClr val="414042"/>
                </a:solidFill>
                <a:latin typeface="Times New Roman" panose="02020603050405020304" pitchFamily="18" charset="0"/>
                <a:ea typeface="Times New Roman" panose="02020603050405020304" pitchFamily="18" charset="0"/>
              </a:rPr>
              <a:t> or </a:t>
            </a:r>
            <a:r>
              <a:rPr lang="en-GB" sz="2000" i="1" dirty="0">
                <a:solidFill>
                  <a:srgbClr val="414042"/>
                </a:solidFill>
                <a:latin typeface="Times New Roman" panose="02020603050405020304" pitchFamily="18" charset="0"/>
                <a:ea typeface="Times New Roman" panose="02020603050405020304" pitchFamily="18" charset="0"/>
              </a:rPr>
              <a:t>above</a:t>
            </a:r>
            <a:r>
              <a:rPr lang="en-GB" sz="2000" dirty="0">
                <a:solidFill>
                  <a:srgbClr val="414042"/>
                </a:solidFill>
                <a:latin typeface="Times New Roman" panose="02020603050405020304" pitchFamily="18" charset="0"/>
                <a:ea typeface="Times New Roman" panose="02020603050405020304" pitchFamily="18" charset="0"/>
              </a:rPr>
              <a:t> while referring to the illustrations.</a:t>
            </a:r>
            <a:endParaRPr lang="en-SG" sz="2000" dirty="0">
              <a:solidFill>
                <a:srgbClr val="414042"/>
              </a:solidFill>
              <a:latin typeface="Times New Roman" panose="02020603050405020304" pitchFamily="18" charset="0"/>
              <a:ea typeface="Times New Roman" panose="02020603050405020304" pitchFamily="18" charset="0"/>
            </a:endParaRPr>
          </a:p>
          <a:p>
            <a:pPr algn="just">
              <a:lnSpc>
                <a:spcPts val="2200"/>
              </a:lnSpc>
              <a:spcAft>
                <a:spcPts val="0"/>
              </a:spcAft>
            </a:pPr>
            <a:r>
              <a:rPr lang="en-GB" sz="2000" dirty="0">
                <a:solidFill>
                  <a:srgbClr val="414042"/>
                </a:solidFill>
                <a:latin typeface="Times New Roman" panose="02020603050405020304" pitchFamily="18" charset="0"/>
                <a:ea typeface="Times New Roman" panose="02020603050405020304" pitchFamily="18" charset="0"/>
              </a:rPr>
              <a:t>Place figure captions below the figure and table captions above the table. Use bold for table/figure labels and numbers only. </a:t>
            </a:r>
            <a:endParaRPr lang="en-SG" sz="2000" dirty="0">
              <a:solidFill>
                <a:srgbClr val="414042"/>
              </a:solidFill>
              <a:latin typeface="Times New Roman" panose="02020603050405020304" pitchFamily="18" charset="0"/>
              <a:ea typeface="Times New Roman" panose="02020603050405020304" pitchFamily="18" charset="0"/>
            </a:endParaRPr>
          </a:p>
          <a:p>
            <a:pPr>
              <a:lnSpc>
                <a:spcPct val="150000"/>
              </a:lnSpc>
              <a:spcBef>
                <a:spcPts val="1200"/>
              </a:spcBef>
              <a:spcAft>
                <a:spcPts val="300"/>
              </a:spcAft>
            </a:pPr>
            <a:r>
              <a:rPr lang="en-GB" sz="2400" b="1" cap="all" dirty="0">
                <a:solidFill>
                  <a:srgbClr val="F57F20"/>
                </a:solidFill>
                <a:latin typeface="Times New Roman" panose="02020603050405020304" pitchFamily="18" charset="0"/>
                <a:ea typeface="Times New Roman" panose="02020603050405020304" pitchFamily="18" charset="0"/>
              </a:rPr>
              <a:t>LANGUAGE, STYLE AND CONTENT</a:t>
            </a:r>
            <a:endParaRPr lang="en-SG" sz="2400" b="1" cap="all" dirty="0">
              <a:solidFill>
                <a:srgbClr val="F57F20"/>
              </a:solidFill>
              <a:latin typeface="Times New Roman" panose="02020603050405020304" pitchFamily="18" charset="0"/>
              <a:ea typeface="Times New Roman" panose="02020603050405020304" pitchFamily="18" charset="0"/>
            </a:endParaRPr>
          </a:p>
          <a:p>
            <a:pPr algn="just">
              <a:lnSpc>
                <a:spcPts val="2200"/>
              </a:lnSpc>
              <a:spcAft>
                <a:spcPts val="0"/>
              </a:spcAft>
            </a:pPr>
            <a:r>
              <a:rPr lang="en-GB" sz="2000" dirty="0">
                <a:solidFill>
                  <a:srgbClr val="414042"/>
                </a:solidFill>
                <a:latin typeface="Times New Roman" panose="02020603050405020304" pitchFamily="18" charset="0"/>
                <a:ea typeface="Times New Roman" panose="02020603050405020304" pitchFamily="18" charset="0"/>
              </a:rPr>
              <a:t>With regard to spelling and punctuation, you may use any dialect of English (e.g., British, Canadian, US, etc.) provided this is done consistently. Hyphenation is optional. To ensure suitability for an international audience, please pay attention to the following:</a:t>
            </a:r>
            <a:endParaRPr lang="en-SG" sz="2000" dirty="0">
              <a:solidFill>
                <a:srgbClr val="414042"/>
              </a:solidFill>
              <a:latin typeface="Times New Roman" panose="02020603050405020304" pitchFamily="18" charset="0"/>
              <a:ea typeface="Times New Roman" panose="02020603050405020304" pitchFamily="18" charset="0"/>
            </a:endParaRPr>
          </a:p>
          <a:p>
            <a:pPr marL="342900" lvl="0" indent="-342900" algn="just" hangingPunct="0">
              <a:lnSpc>
                <a:spcPts val="2200"/>
              </a:lnSpc>
              <a:spcBef>
                <a:spcPts val="400"/>
              </a:spcBef>
              <a:spcAft>
                <a:spcPts val="0"/>
              </a:spcAft>
              <a:buFont typeface="Symbol" panose="05050102010706020507" pitchFamily="18" charset="2"/>
              <a:buChar char=""/>
              <a:tabLst>
                <a:tab pos="228600" algn="l"/>
                <a:tab pos="457200" algn="l"/>
              </a:tabLst>
            </a:pPr>
            <a:r>
              <a:rPr lang="en-GB" sz="2000" dirty="0">
                <a:solidFill>
                  <a:srgbClr val="414042"/>
                </a:solidFill>
                <a:latin typeface="Times New Roman" panose="02020603050405020304" pitchFamily="18" charset="0"/>
                <a:ea typeface="Times New Roman" panose="02020603050405020304" pitchFamily="18" charset="0"/>
              </a:rPr>
              <a:t>Write in a straightforward style. </a:t>
            </a:r>
            <a:endParaRPr lang="en-SG" sz="2000" dirty="0">
              <a:solidFill>
                <a:srgbClr val="414042"/>
              </a:solidFill>
              <a:latin typeface="Times New Roman" panose="02020603050405020304" pitchFamily="18" charset="0"/>
              <a:ea typeface="Times New Roman" panose="02020603050405020304" pitchFamily="18" charset="0"/>
            </a:endParaRPr>
          </a:p>
          <a:p>
            <a:pPr marL="342900" lvl="0" indent="-342900" algn="just" hangingPunct="0">
              <a:lnSpc>
                <a:spcPts val="2200"/>
              </a:lnSpc>
              <a:spcAft>
                <a:spcPts val="0"/>
              </a:spcAft>
              <a:buFont typeface="Symbol" panose="05050102010706020507" pitchFamily="18" charset="2"/>
              <a:buChar char=""/>
              <a:tabLst>
                <a:tab pos="228600" algn="l"/>
                <a:tab pos="457200" algn="l"/>
              </a:tabLst>
            </a:pPr>
            <a:r>
              <a:rPr lang="en-GB" sz="2000" dirty="0">
                <a:solidFill>
                  <a:srgbClr val="414042"/>
                </a:solidFill>
                <a:latin typeface="Times New Roman" panose="02020603050405020304" pitchFamily="18" charset="0"/>
                <a:ea typeface="Times New Roman" panose="02020603050405020304" pitchFamily="18" charset="0"/>
              </a:rPr>
              <a:t>Try to avoid long or complex sentence structures. </a:t>
            </a:r>
            <a:endParaRPr lang="en-SG" sz="2000" dirty="0">
              <a:solidFill>
                <a:srgbClr val="414042"/>
              </a:solidFill>
              <a:latin typeface="Times New Roman" panose="02020603050405020304" pitchFamily="18" charset="0"/>
              <a:ea typeface="Times New Roman" panose="02020603050405020304" pitchFamily="18" charset="0"/>
            </a:endParaRPr>
          </a:p>
          <a:p>
            <a:pPr marL="342900" lvl="0" indent="-342900" algn="just" hangingPunct="0">
              <a:lnSpc>
                <a:spcPts val="2200"/>
              </a:lnSpc>
              <a:spcAft>
                <a:spcPts val="0"/>
              </a:spcAft>
              <a:buFont typeface="Symbol" panose="05050102010706020507" pitchFamily="18" charset="2"/>
              <a:buChar char=""/>
              <a:tabLst>
                <a:tab pos="228600" algn="l"/>
                <a:tab pos="457200" algn="l"/>
              </a:tabLst>
            </a:pPr>
            <a:r>
              <a:rPr lang="en-GB" sz="2000" dirty="0">
                <a:solidFill>
                  <a:srgbClr val="414042"/>
                </a:solidFill>
                <a:latin typeface="Times New Roman" panose="02020603050405020304" pitchFamily="18" charset="0"/>
                <a:ea typeface="Times New Roman" panose="02020603050405020304" pitchFamily="18" charset="0"/>
              </a:rPr>
              <a:t>Briefly define or explain all technical terms that may be unfamiliar to readers.</a:t>
            </a:r>
            <a:endParaRPr lang="en-SG" sz="2000" dirty="0">
              <a:solidFill>
                <a:srgbClr val="414042"/>
              </a:solidFill>
              <a:latin typeface="Times New Roman" panose="02020603050405020304" pitchFamily="18" charset="0"/>
              <a:ea typeface="Times New Roman" panose="02020603050405020304" pitchFamily="18" charset="0"/>
            </a:endParaRPr>
          </a:p>
          <a:p>
            <a:pPr marL="342900" lvl="0" indent="-342900" algn="just" hangingPunct="0">
              <a:lnSpc>
                <a:spcPts val="2200"/>
              </a:lnSpc>
              <a:spcAft>
                <a:spcPts val="0"/>
              </a:spcAft>
              <a:buFont typeface="Symbol" panose="05050102010706020507" pitchFamily="18" charset="2"/>
              <a:buChar char=""/>
              <a:tabLst>
                <a:tab pos="228600" algn="l"/>
                <a:tab pos="457200" algn="l"/>
              </a:tabLst>
            </a:pPr>
            <a:r>
              <a:rPr lang="en-GB" sz="2000" dirty="0">
                <a:solidFill>
                  <a:srgbClr val="414042"/>
                </a:solidFill>
                <a:latin typeface="Times New Roman" panose="02020603050405020304" pitchFamily="18" charset="0"/>
                <a:ea typeface="Times New Roman" panose="02020603050405020304" pitchFamily="18" charset="0"/>
              </a:rPr>
              <a:t>Explain all acronyms the first time they are used in your text.</a:t>
            </a:r>
            <a:endParaRPr lang="en-SG" sz="2000" dirty="0">
              <a:solidFill>
                <a:srgbClr val="414042"/>
              </a:solidFill>
              <a:latin typeface="Times New Roman" panose="02020603050405020304" pitchFamily="18" charset="0"/>
              <a:ea typeface="Times New Roman" panose="02020603050405020304" pitchFamily="18" charset="0"/>
            </a:endParaRPr>
          </a:p>
          <a:p>
            <a:pPr marL="342900" lvl="0" indent="-342900" algn="just" hangingPunct="0">
              <a:lnSpc>
                <a:spcPts val="2200"/>
              </a:lnSpc>
              <a:spcAft>
                <a:spcPts val="400"/>
              </a:spcAft>
              <a:buFont typeface="Symbol" panose="05050102010706020507" pitchFamily="18" charset="2"/>
              <a:buChar char=""/>
              <a:tabLst>
                <a:tab pos="228600" algn="l"/>
                <a:tab pos="457200" algn="l"/>
              </a:tabLst>
            </a:pPr>
            <a:r>
              <a:rPr lang="en-GB" sz="2000" dirty="0">
                <a:solidFill>
                  <a:srgbClr val="414042"/>
                </a:solidFill>
                <a:latin typeface="Times New Roman" panose="02020603050405020304" pitchFamily="18" charset="0"/>
                <a:ea typeface="Times New Roman" panose="02020603050405020304" pitchFamily="18" charset="0"/>
              </a:rPr>
              <a:t>Be careful with the use of gender-specific pronouns (he, she) and other gendered words (chairman, manpower, </a:t>
            </a:r>
            <a:r>
              <a:rPr lang="en-GB" sz="2000" i="1" dirty="0">
                <a:solidFill>
                  <a:srgbClr val="414042"/>
                </a:solidFill>
                <a:latin typeface="Times New Roman" panose="02020603050405020304" pitchFamily="18" charset="0"/>
                <a:ea typeface="Times New Roman" panose="02020603050405020304" pitchFamily="18" charset="0"/>
              </a:rPr>
              <a:t>man-months</a:t>
            </a:r>
            <a:r>
              <a:rPr lang="en-GB" sz="2000" dirty="0">
                <a:solidFill>
                  <a:srgbClr val="414042"/>
                </a:solidFill>
                <a:latin typeface="Times New Roman" panose="02020603050405020304" pitchFamily="18" charset="0"/>
                <a:ea typeface="Times New Roman" panose="02020603050405020304" pitchFamily="18" charset="0"/>
              </a:rPr>
              <a:t>). Use inclusive language that is gender-neutral (e.g., </a:t>
            </a:r>
            <a:r>
              <a:rPr lang="en-GB" sz="2000" i="1" dirty="0">
                <a:solidFill>
                  <a:srgbClr val="414042"/>
                </a:solidFill>
                <a:latin typeface="Times New Roman" panose="02020603050405020304" pitchFamily="18" charset="0"/>
                <a:ea typeface="Times New Roman" panose="02020603050405020304" pitchFamily="18" charset="0"/>
              </a:rPr>
              <a:t>she</a:t>
            </a:r>
            <a:r>
              <a:rPr lang="en-GB" sz="2000" dirty="0">
                <a:solidFill>
                  <a:srgbClr val="414042"/>
                </a:solidFill>
                <a:latin typeface="Times New Roman" panose="02020603050405020304" pitchFamily="18" charset="0"/>
                <a:ea typeface="Times New Roman" panose="02020603050405020304" pitchFamily="18" charset="0"/>
              </a:rPr>
              <a:t> </a:t>
            </a:r>
            <a:r>
              <a:rPr lang="en-GB" sz="2000" i="1" dirty="0">
                <a:solidFill>
                  <a:srgbClr val="414042"/>
                </a:solidFill>
                <a:latin typeface="Times New Roman" panose="02020603050405020304" pitchFamily="18" charset="0"/>
                <a:ea typeface="Times New Roman" panose="02020603050405020304" pitchFamily="18" charset="0"/>
              </a:rPr>
              <a:t>or</a:t>
            </a:r>
            <a:r>
              <a:rPr lang="en-GB" sz="2000" dirty="0">
                <a:solidFill>
                  <a:srgbClr val="414042"/>
                </a:solidFill>
                <a:latin typeface="Times New Roman" panose="02020603050405020304" pitchFamily="18" charset="0"/>
                <a:ea typeface="Times New Roman" panose="02020603050405020304" pitchFamily="18" charset="0"/>
              </a:rPr>
              <a:t> </a:t>
            </a:r>
            <a:r>
              <a:rPr lang="en-GB" sz="2000" i="1" dirty="0">
                <a:solidFill>
                  <a:srgbClr val="414042"/>
                </a:solidFill>
                <a:latin typeface="Times New Roman" panose="02020603050405020304" pitchFamily="18" charset="0"/>
                <a:ea typeface="Times New Roman" panose="02020603050405020304" pitchFamily="18" charset="0"/>
              </a:rPr>
              <a:t>he</a:t>
            </a:r>
            <a:r>
              <a:rPr lang="en-GB" sz="2000" dirty="0">
                <a:solidFill>
                  <a:srgbClr val="414042"/>
                </a:solidFill>
                <a:latin typeface="Times New Roman" panose="02020603050405020304" pitchFamily="18" charset="0"/>
                <a:ea typeface="Times New Roman" panose="02020603050405020304" pitchFamily="18" charset="0"/>
              </a:rPr>
              <a:t>, </a:t>
            </a:r>
            <a:r>
              <a:rPr lang="en-GB" sz="2000" i="1" dirty="0">
                <a:solidFill>
                  <a:srgbClr val="414042"/>
                </a:solidFill>
                <a:latin typeface="Times New Roman" panose="02020603050405020304" pitchFamily="18" charset="0"/>
                <a:ea typeface="Times New Roman" panose="02020603050405020304" pitchFamily="18" charset="0"/>
              </a:rPr>
              <a:t>they</a:t>
            </a:r>
            <a:r>
              <a:rPr lang="en-GB" sz="2000" dirty="0">
                <a:solidFill>
                  <a:srgbClr val="414042"/>
                </a:solidFill>
                <a:latin typeface="Times New Roman" panose="02020603050405020304" pitchFamily="18" charset="0"/>
                <a:ea typeface="Times New Roman" panose="02020603050405020304" pitchFamily="18" charset="0"/>
              </a:rPr>
              <a:t>,</a:t>
            </a:r>
            <a:r>
              <a:rPr lang="en-GB" sz="2000" i="1" dirty="0">
                <a:solidFill>
                  <a:srgbClr val="414042"/>
                </a:solidFill>
                <a:latin typeface="Times New Roman" panose="02020603050405020304" pitchFamily="18" charset="0"/>
                <a:ea typeface="Times New Roman" panose="02020603050405020304" pitchFamily="18" charset="0"/>
              </a:rPr>
              <a:t> s/he</a:t>
            </a:r>
            <a:r>
              <a:rPr lang="en-GB" sz="2000" dirty="0">
                <a:solidFill>
                  <a:srgbClr val="414042"/>
                </a:solidFill>
                <a:latin typeface="Times New Roman" panose="02020603050405020304" pitchFamily="18" charset="0"/>
                <a:ea typeface="Times New Roman" panose="02020603050405020304" pitchFamily="18" charset="0"/>
              </a:rPr>
              <a:t>, </a:t>
            </a:r>
            <a:r>
              <a:rPr lang="en-GB" sz="2000" i="1" dirty="0">
                <a:solidFill>
                  <a:srgbClr val="414042"/>
                </a:solidFill>
                <a:latin typeface="Times New Roman" panose="02020603050405020304" pitchFamily="18" charset="0"/>
                <a:ea typeface="Times New Roman" panose="02020603050405020304" pitchFamily="18" charset="0"/>
              </a:rPr>
              <a:t>chair</a:t>
            </a:r>
            <a:r>
              <a:rPr lang="en-GB" sz="2000" dirty="0">
                <a:solidFill>
                  <a:srgbClr val="414042"/>
                </a:solidFill>
                <a:latin typeface="Times New Roman" panose="02020603050405020304" pitchFamily="18" charset="0"/>
                <a:ea typeface="Times New Roman" panose="02020603050405020304" pitchFamily="18" charset="0"/>
              </a:rPr>
              <a:t>, </a:t>
            </a:r>
            <a:r>
              <a:rPr lang="en-GB" sz="2000" i="1" dirty="0">
                <a:solidFill>
                  <a:srgbClr val="414042"/>
                </a:solidFill>
                <a:latin typeface="Times New Roman" panose="02020603050405020304" pitchFamily="18" charset="0"/>
                <a:ea typeface="Times New Roman" panose="02020603050405020304" pitchFamily="18" charset="0"/>
              </a:rPr>
              <a:t>staff</a:t>
            </a:r>
            <a:r>
              <a:rPr lang="en-GB" sz="2000" dirty="0">
                <a:solidFill>
                  <a:srgbClr val="414042"/>
                </a:solidFill>
                <a:latin typeface="Times New Roman" panose="02020603050405020304" pitchFamily="18" charset="0"/>
                <a:ea typeface="Times New Roman" panose="02020603050405020304" pitchFamily="18" charset="0"/>
              </a:rPr>
              <a:t>, </a:t>
            </a:r>
            <a:r>
              <a:rPr lang="en-GB" sz="2000" i="1" dirty="0">
                <a:solidFill>
                  <a:srgbClr val="414042"/>
                </a:solidFill>
                <a:latin typeface="Times New Roman" panose="02020603050405020304" pitchFamily="18" charset="0"/>
                <a:ea typeface="Times New Roman" panose="02020603050405020304" pitchFamily="18" charset="0"/>
              </a:rPr>
              <a:t>staff-hours</a:t>
            </a:r>
            <a:r>
              <a:rPr lang="en-GB" sz="2000" dirty="0">
                <a:solidFill>
                  <a:srgbClr val="414042"/>
                </a:solidFill>
                <a:latin typeface="Times New Roman" panose="02020603050405020304" pitchFamily="18" charset="0"/>
                <a:ea typeface="Times New Roman" panose="02020603050405020304" pitchFamily="18" charset="0"/>
              </a:rPr>
              <a:t>, </a:t>
            </a:r>
            <a:r>
              <a:rPr lang="en-GB" sz="2000" i="1" dirty="0">
                <a:solidFill>
                  <a:srgbClr val="414042"/>
                </a:solidFill>
                <a:latin typeface="Times New Roman" panose="02020603050405020304" pitchFamily="18" charset="0"/>
                <a:ea typeface="Times New Roman" panose="02020603050405020304" pitchFamily="18" charset="0"/>
              </a:rPr>
              <a:t>person-years</a:t>
            </a:r>
            <a:r>
              <a:rPr lang="en-GB" sz="2000" dirty="0">
                <a:solidFill>
                  <a:srgbClr val="414042"/>
                </a:solidFill>
                <a:latin typeface="Times New Roman" panose="02020603050405020304" pitchFamily="18" charset="0"/>
                <a:ea typeface="Times New Roman" panose="02020603050405020304" pitchFamily="18" charset="0"/>
              </a:rPr>
              <a:t>). </a:t>
            </a:r>
            <a:endParaRPr lang="en-SG" sz="2000" dirty="0">
              <a:solidFill>
                <a:srgbClr val="414042"/>
              </a:solidFill>
              <a:latin typeface="Times New Roman" panose="02020603050405020304" pitchFamily="18" charset="0"/>
              <a:ea typeface="Times New Roman" panose="02020603050405020304" pitchFamily="18" charset="0"/>
            </a:endParaRPr>
          </a:p>
          <a:p>
            <a:pPr>
              <a:lnSpc>
                <a:spcPct val="150000"/>
              </a:lnSpc>
              <a:spcBef>
                <a:spcPts val="1200"/>
              </a:spcBef>
              <a:spcAft>
                <a:spcPts val="300"/>
              </a:spcAft>
            </a:pPr>
            <a:r>
              <a:rPr lang="en-GB" sz="2400" b="1" cap="all" dirty="0">
                <a:solidFill>
                  <a:srgbClr val="F57F20"/>
                </a:solidFill>
                <a:latin typeface="Times New Roman" panose="02020603050405020304" pitchFamily="18" charset="0"/>
                <a:ea typeface="Times New Roman" panose="02020603050405020304" pitchFamily="18" charset="0"/>
              </a:rPr>
              <a:t>Conclusion</a:t>
            </a:r>
            <a:endParaRPr lang="en-SG" sz="2400" b="1" cap="all" dirty="0">
              <a:solidFill>
                <a:srgbClr val="F57F20"/>
              </a:solidFill>
              <a:latin typeface="Times New Roman" panose="02020603050405020304" pitchFamily="18" charset="0"/>
              <a:ea typeface="Times New Roman" panose="02020603050405020304" pitchFamily="18" charset="0"/>
            </a:endParaRPr>
          </a:p>
          <a:p>
            <a:pPr algn="just">
              <a:lnSpc>
                <a:spcPts val="2200"/>
              </a:lnSpc>
              <a:spcAft>
                <a:spcPts val="0"/>
              </a:spcAft>
            </a:pPr>
            <a:r>
              <a:rPr lang="en-GB" sz="2000" dirty="0">
                <a:solidFill>
                  <a:srgbClr val="414042"/>
                </a:solidFill>
                <a:latin typeface="Times New Roman" panose="02020603050405020304" pitchFamily="18" charset="0"/>
                <a:ea typeface="Times New Roman" panose="02020603050405020304" pitchFamily="18" charset="0"/>
              </a:rPr>
              <a:t>It is important that you write for the general audience. It is also important that your work is presented in a professional fashion, which is what this guideline is intended to help you with. By adhering to the guideline, you also help the conference organizers tremendously in reducing our workload and ensuring impressive presentation of your conference paper. We thank you very much for your cooperation and look forward to receiving your camera-ready paper! </a:t>
            </a:r>
          </a:p>
          <a:p>
            <a:pPr>
              <a:lnSpc>
                <a:spcPct val="250000"/>
              </a:lnSpc>
              <a:spcBef>
                <a:spcPts val="1200"/>
              </a:spcBef>
              <a:spcAft>
                <a:spcPts val="300"/>
              </a:spcAft>
            </a:pPr>
            <a:r>
              <a:rPr lang="en-GB" sz="2000" b="1" cap="all" dirty="0">
                <a:solidFill>
                  <a:srgbClr val="F57F20"/>
                </a:solidFill>
                <a:latin typeface="Times New Roman" panose="02020603050405020304" pitchFamily="18" charset="0"/>
                <a:ea typeface="Times New Roman" panose="02020603050405020304" pitchFamily="18" charset="0"/>
              </a:rPr>
              <a:t>REFERENCES (sample)</a:t>
            </a:r>
            <a:endParaRPr lang="en-SG" sz="2000" b="1" cap="all" dirty="0">
              <a:solidFill>
                <a:srgbClr val="F57F20"/>
              </a:solidFill>
              <a:latin typeface="Times New Roman" panose="02020603050405020304" pitchFamily="18" charset="0"/>
              <a:ea typeface="Times New Roman" panose="02020603050405020304" pitchFamily="18" charset="0"/>
            </a:endParaRPr>
          </a:p>
          <a:p>
            <a:pPr marL="182880" indent="-182880" algn="just" hangingPunct="0">
              <a:lnSpc>
                <a:spcPts val="2200"/>
              </a:lnSpc>
              <a:spcAft>
                <a:spcPts val="400"/>
              </a:spcAft>
            </a:pPr>
            <a:r>
              <a:rPr lang="en-GB" dirty="0">
                <a:solidFill>
                  <a:srgbClr val="414042"/>
                </a:solidFill>
                <a:latin typeface="Times New Roman" panose="02020603050405020304" pitchFamily="18" charset="0"/>
                <a:ea typeface="Times New Roman" panose="02020603050405020304" pitchFamily="18" charset="0"/>
              </a:rPr>
              <a:t>Agarwal, R. &amp; </a:t>
            </a:r>
            <a:r>
              <a:rPr lang="en-GB" dirty="0" err="1">
                <a:solidFill>
                  <a:srgbClr val="414042"/>
                </a:solidFill>
                <a:latin typeface="Times New Roman" panose="02020603050405020304" pitchFamily="18" charset="0"/>
                <a:ea typeface="Times New Roman" panose="02020603050405020304" pitchFamily="18" charset="0"/>
              </a:rPr>
              <a:t>Karahanna</a:t>
            </a:r>
            <a:r>
              <a:rPr lang="en-GB" dirty="0">
                <a:solidFill>
                  <a:srgbClr val="414042"/>
                </a:solidFill>
                <a:latin typeface="Times New Roman" panose="02020603050405020304" pitchFamily="18" charset="0"/>
                <a:ea typeface="Times New Roman" panose="02020603050405020304" pitchFamily="18" charset="0"/>
              </a:rPr>
              <a:t>, E. (2000) Time Flies when You're having Fun: Cognitive Absorption and Beliefs about Information Technology Usage, </a:t>
            </a:r>
            <a:r>
              <a:rPr lang="en-GB" i="1" dirty="0">
                <a:solidFill>
                  <a:srgbClr val="414042"/>
                </a:solidFill>
                <a:latin typeface="Times New Roman" panose="02020603050405020304" pitchFamily="18" charset="0"/>
                <a:ea typeface="Times New Roman" panose="02020603050405020304" pitchFamily="18" charset="0"/>
              </a:rPr>
              <a:t>MIS Quarterly</a:t>
            </a:r>
            <a:r>
              <a:rPr lang="en-GB" dirty="0">
                <a:solidFill>
                  <a:srgbClr val="414042"/>
                </a:solidFill>
                <a:latin typeface="Times New Roman" panose="02020603050405020304" pitchFamily="18" charset="0"/>
                <a:ea typeface="Times New Roman" panose="02020603050405020304" pitchFamily="18" charset="0"/>
              </a:rPr>
              <a:t>, 24, 4, 665-694.</a:t>
            </a:r>
            <a:endParaRPr lang="en-SG" dirty="0">
              <a:solidFill>
                <a:srgbClr val="414042"/>
              </a:solidFill>
              <a:latin typeface="Times New Roman" panose="02020603050405020304" pitchFamily="18" charset="0"/>
              <a:ea typeface="Times New Roman" panose="02020603050405020304" pitchFamily="18" charset="0"/>
            </a:endParaRPr>
          </a:p>
          <a:p>
            <a:pPr marL="182880" indent="-182880" algn="just" hangingPunct="0">
              <a:lnSpc>
                <a:spcPts val="2200"/>
              </a:lnSpc>
              <a:spcAft>
                <a:spcPts val="400"/>
              </a:spcAft>
            </a:pPr>
            <a:r>
              <a:rPr lang="en-GB" dirty="0">
                <a:solidFill>
                  <a:srgbClr val="414042"/>
                </a:solidFill>
                <a:latin typeface="Times New Roman" panose="02020603050405020304" pitchFamily="18" charset="0"/>
                <a:ea typeface="Times New Roman" panose="02020603050405020304" pitchFamily="18" charset="0"/>
              </a:rPr>
              <a:t>Ajzen, I. (1988) </a:t>
            </a:r>
            <a:r>
              <a:rPr lang="en-GB" i="1" dirty="0">
                <a:solidFill>
                  <a:srgbClr val="414042"/>
                </a:solidFill>
                <a:latin typeface="Times New Roman" panose="02020603050405020304" pitchFamily="18" charset="0"/>
                <a:ea typeface="Times New Roman" panose="02020603050405020304" pitchFamily="18" charset="0"/>
              </a:rPr>
              <a:t>Attitudes, Personality, and </a:t>
            </a:r>
            <a:r>
              <a:rPr lang="en-GB" i="1" dirty="0" err="1">
                <a:solidFill>
                  <a:srgbClr val="414042"/>
                </a:solidFill>
                <a:latin typeface="Times New Roman" panose="02020603050405020304" pitchFamily="18" charset="0"/>
                <a:ea typeface="Times New Roman" panose="02020603050405020304" pitchFamily="18" charset="0"/>
              </a:rPr>
              <a:t>Behavior</a:t>
            </a:r>
            <a:r>
              <a:rPr lang="en-GB" dirty="0">
                <a:solidFill>
                  <a:srgbClr val="414042"/>
                </a:solidFill>
                <a:latin typeface="Times New Roman" panose="02020603050405020304" pitchFamily="18" charset="0"/>
                <a:ea typeface="Times New Roman" panose="02020603050405020304" pitchFamily="18" charset="0"/>
              </a:rPr>
              <a:t>, The Dorsey Press, Chicago.</a:t>
            </a:r>
            <a:endParaRPr lang="en-SG" dirty="0">
              <a:solidFill>
                <a:srgbClr val="414042"/>
              </a:solidFill>
              <a:latin typeface="Times New Roman" panose="02020603050405020304" pitchFamily="18" charset="0"/>
              <a:ea typeface="Times New Roman" panose="02020603050405020304" pitchFamily="18" charset="0"/>
            </a:endParaRPr>
          </a:p>
          <a:p>
            <a:pPr marL="182880" indent="-182880" algn="just" hangingPunct="0">
              <a:lnSpc>
                <a:spcPts val="2200"/>
              </a:lnSpc>
              <a:spcAft>
                <a:spcPts val="400"/>
              </a:spcAft>
            </a:pPr>
            <a:r>
              <a:rPr lang="en-GB" dirty="0">
                <a:solidFill>
                  <a:srgbClr val="414042"/>
                </a:solidFill>
                <a:latin typeface="Times New Roman" panose="02020603050405020304" pitchFamily="18" charset="0"/>
                <a:ea typeface="Times New Roman" panose="02020603050405020304" pitchFamily="18" charset="0"/>
              </a:rPr>
              <a:t>Ajzen, I. (1991) The Theory of Planned </a:t>
            </a:r>
            <a:r>
              <a:rPr lang="en-GB" dirty="0" err="1">
                <a:solidFill>
                  <a:srgbClr val="414042"/>
                </a:solidFill>
                <a:latin typeface="Times New Roman" panose="02020603050405020304" pitchFamily="18" charset="0"/>
                <a:ea typeface="Times New Roman" panose="02020603050405020304" pitchFamily="18" charset="0"/>
              </a:rPr>
              <a:t>Behavior</a:t>
            </a:r>
            <a:r>
              <a:rPr lang="en-GB" dirty="0">
                <a:solidFill>
                  <a:srgbClr val="414042"/>
                </a:solidFill>
                <a:latin typeface="Times New Roman" panose="02020603050405020304" pitchFamily="18" charset="0"/>
                <a:ea typeface="Times New Roman" panose="02020603050405020304" pitchFamily="18" charset="0"/>
              </a:rPr>
              <a:t>, </a:t>
            </a:r>
            <a:r>
              <a:rPr lang="en-GB" i="1" dirty="0">
                <a:solidFill>
                  <a:srgbClr val="414042"/>
                </a:solidFill>
                <a:latin typeface="Times New Roman" panose="02020603050405020304" pitchFamily="18" charset="0"/>
                <a:ea typeface="Times New Roman" panose="02020603050405020304" pitchFamily="18" charset="0"/>
              </a:rPr>
              <a:t>Organizational </a:t>
            </a:r>
            <a:r>
              <a:rPr lang="en-GB" i="1" dirty="0" err="1">
                <a:solidFill>
                  <a:srgbClr val="414042"/>
                </a:solidFill>
                <a:latin typeface="Times New Roman" panose="02020603050405020304" pitchFamily="18" charset="0"/>
                <a:ea typeface="Times New Roman" panose="02020603050405020304" pitchFamily="18" charset="0"/>
              </a:rPr>
              <a:t>Behavior</a:t>
            </a:r>
            <a:r>
              <a:rPr lang="en-GB" i="1" dirty="0">
                <a:solidFill>
                  <a:srgbClr val="414042"/>
                </a:solidFill>
                <a:latin typeface="Times New Roman" panose="02020603050405020304" pitchFamily="18" charset="0"/>
                <a:ea typeface="Times New Roman" panose="02020603050405020304" pitchFamily="18" charset="0"/>
              </a:rPr>
              <a:t> &amp; Human Decision Processes</a:t>
            </a:r>
            <a:r>
              <a:rPr lang="en-GB" dirty="0">
                <a:solidFill>
                  <a:srgbClr val="414042"/>
                </a:solidFill>
                <a:latin typeface="Times New Roman" panose="02020603050405020304" pitchFamily="18" charset="0"/>
                <a:ea typeface="Times New Roman" panose="02020603050405020304" pitchFamily="18" charset="0"/>
              </a:rPr>
              <a:t>, 50, 2, 179-211.</a:t>
            </a:r>
            <a:endParaRPr lang="en-SG" dirty="0">
              <a:solidFill>
                <a:srgbClr val="414042"/>
              </a:solidFill>
              <a:latin typeface="Times New Roman" panose="02020603050405020304" pitchFamily="18" charset="0"/>
              <a:ea typeface="Times New Roman" panose="02020603050405020304" pitchFamily="18" charset="0"/>
            </a:endParaRPr>
          </a:p>
          <a:p>
            <a:pPr marL="182880" indent="-182880" algn="just" hangingPunct="0">
              <a:lnSpc>
                <a:spcPts val="2200"/>
              </a:lnSpc>
              <a:spcAft>
                <a:spcPts val="400"/>
              </a:spcAft>
            </a:pPr>
            <a:r>
              <a:rPr lang="en-GB" dirty="0">
                <a:solidFill>
                  <a:srgbClr val="414042"/>
                </a:solidFill>
                <a:latin typeface="Times New Roman" panose="02020603050405020304" pitchFamily="18" charset="0"/>
                <a:ea typeface="Times New Roman" panose="02020603050405020304" pitchFamily="18" charset="0"/>
              </a:rPr>
              <a:t>Bernstein, M. (2002). 10 tips on writing the living Web. A List Apart: For People Who Make Websites, 149. Retrieved from http://</a:t>
            </a:r>
            <a:r>
              <a:rPr lang="en-GB" dirty="0" err="1">
                <a:solidFill>
                  <a:srgbClr val="414042"/>
                </a:solidFill>
                <a:latin typeface="Times New Roman" panose="02020603050405020304" pitchFamily="18" charset="0"/>
                <a:ea typeface="Times New Roman" panose="02020603050405020304" pitchFamily="18" charset="0"/>
              </a:rPr>
              <a:t>www.alistapart.com</a:t>
            </a:r>
            <a:r>
              <a:rPr lang="en-GB" dirty="0">
                <a:solidFill>
                  <a:srgbClr val="414042"/>
                </a:solidFill>
                <a:latin typeface="Times New Roman" panose="02020603050405020304" pitchFamily="18" charset="0"/>
                <a:ea typeface="Times New Roman" panose="02020603050405020304" pitchFamily="18" charset="0"/>
              </a:rPr>
              <a:t>/articles/</a:t>
            </a:r>
            <a:r>
              <a:rPr lang="en-GB" dirty="0" err="1">
                <a:solidFill>
                  <a:srgbClr val="414042"/>
                </a:solidFill>
                <a:latin typeface="Times New Roman" panose="02020603050405020304" pitchFamily="18" charset="0"/>
                <a:ea typeface="Times New Roman" panose="02020603050405020304" pitchFamily="18" charset="0"/>
              </a:rPr>
              <a:t>writeliving</a:t>
            </a:r>
            <a:endParaRPr lang="en-SG" dirty="0">
              <a:solidFill>
                <a:srgbClr val="414042"/>
              </a:solidFill>
              <a:latin typeface="Times New Roman" panose="02020603050405020304" pitchFamily="18" charset="0"/>
              <a:ea typeface="Times New Roman" panose="02020603050405020304" pitchFamily="18" charset="0"/>
            </a:endParaRPr>
          </a:p>
          <a:p>
            <a:pPr marL="182880" indent="-182880" algn="just" hangingPunct="0">
              <a:lnSpc>
                <a:spcPts val="2200"/>
              </a:lnSpc>
              <a:spcAft>
                <a:spcPts val="400"/>
              </a:spcAft>
            </a:pPr>
            <a:r>
              <a:rPr lang="en-GB" dirty="0">
                <a:solidFill>
                  <a:srgbClr val="414042"/>
                </a:solidFill>
                <a:latin typeface="Times New Roman" panose="02020603050405020304" pitchFamily="18" charset="0"/>
                <a:ea typeface="Times New Roman" panose="02020603050405020304" pitchFamily="18" charset="0"/>
              </a:rPr>
              <a:t>O'Neil, J. M., &amp; Egan, J. (1992). Men's and women's gender role journeys: A metaphor for healing, transition, and transformation. In B. R. </a:t>
            </a:r>
            <a:r>
              <a:rPr lang="en-GB" dirty="0" err="1">
                <a:solidFill>
                  <a:srgbClr val="414042"/>
                </a:solidFill>
                <a:latin typeface="Times New Roman" panose="02020603050405020304" pitchFamily="18" charset="0"/>
                <a:ea typeface="Times New Roman" panose="02020603050405020304" pitchFamily="18" charset="0"/>
              </a:rPr>
              <a:t>Wainrib</a:t>
            </a:r>
            <a:r>
              <a:rPr lang="en-GB" dirty="0">
                <a:solidFill>
                  <a:srgbClr val="414042"/>
                </a:solidFill>
                <a:latin typeface="Times New Roman" panose="02020603050405020304" pitchFamily="18" charset="0"/>
                <a:ea typeface="Times New Roman" panose="02020603050405020304" pitchFamily="18" charset="0"/>
              </a:rPr>
              <a:t> (Ed.), Gender issues across the life cycle (pp. 107-123). New York, NY: Springer.</a:t>
            </a:r>
            <a:endParaRPr lang="en-SG" dirty="0">
              <a:solidFill>
                <a:srgbClr val="414042"/>
              </a:solidFill>
              <a:latin typeface="Times New Roman" panose="02020603050405020304" pitchFamily="18" charset="0"/>
              <a:ea typeface="Times New Roman" panose="02020603050405020304" pitchFamily="18" charset="0"/>
            </a:endParaRPr>
          </a:p>
          <a:p>
            <a:pPr marL="182880" indent="-182880" algn="just" hangingPunct="0">
              <a:lnSpc>
                <a:spcPts val="2200"/>
              </a:lnSpc>
              <a:spcAft>
                <a:spcPts val="400"/>
              </a:spcAft>
            </a:pPr>
            <a:r>
              <a:rPr lang="en-GB" dirty="0" err="1">
                <a:solidFill>
                  <a:srgbClr val="414042"/>
                </a:solidFill>
                <a:latin typeface="Times New Roman" panose="02020603050405020304" pitchFamily="18" charset="0"/>
                <a:ea typeface="Times New Roman" panose="02020603050405020304" pitchFamily="18" charset="0"/>
              </a:rPr>
              <a:t>Tractinsky</a:t>
            </a:r>
            <a:r>
              <a:rPr lang="en-GB" dirty="0">
                <a:solidFill>
                  <a:srgbClr val="414042"/>
                </a:solidFill>
                <a:latin typeface="Times New Roman" panose="02020603050405020304" pitchFamily="18" charset="0"/>
                <a:ea typeface="Times New Roman" panose="02020603050405020304" pitchFamily="18" charset="0"/>
              </a:rPr>
              <a:t>, N. (1997) Aesthetics and Apparent Usability: Empirically Assessing Cultural and Methodological Issues, </a:t>
            </a:r>
            <a:r>
              <a:rPr lang="en-GB" i="1" dirty="0">
                <a:solidFill>
                  <a:srgbClr val="414042"/>
                </a:solidFill>
                <a:latin typeface="Times New Roman" panose="02020603050405020304" pitchFamily="18" charset="0"/>
                <a:ea typeface="Times New Roman" panose="02020603050405020304" pitchFamily="18" charset="0"/>
              </a:rPr>
              <a:t>Proceedings of the CHI 97</a:t>
            </a:r>
            <a:r>
              <a:rPr lang="en-GB" dirty="0">
                <a:solidFill>
                  <a:srgbClr val="414042"/>
                </a:solidFill>
                <a:latin typeface="Times New Roman" panose="02020603050405020304" pitchFamily="18" charset="0"/>
                <a:ea typeface="Times New Roman" panose="02020603050405020304" pitchFamily="18" charset="0"/>
              </a:rPr>
              <a:t>, Atlanta, GA.</a:t>
            </a:r>
            <a:endParaRPr lang="en-SG" dirty="0">
              <a:solidFill>
                <a:srgbClr val="414042"/>
              </a:solidFill>
              <a:latin typeface="Times New Roman" panose="02020603050405020304" pitchFamily="18" charset="0"/>
              <a:ea typeface="Times New Roman" panose="02020603050405020304" pitchFamily="18" charset="0"/>
            </a:endParaRPr>
          </a:p>
          <a:p>
            <a:pPr algn="just">
              <a:lnSpc>
                <a:spcPts val="2200"/>
              </a:lnSpc>
              <a:spcAft>
                <a:spcPts val="0"/>
              </a:spcAft>
            </a:pPr>
            <a:r>
              <a:rPr lang="en-GB" dirty="0">
                <a:solidFill>
                  <a:srgbClr val="414042"/>
                </a:solidFill>
                <a:latin typeface="Times New Roman" panose="02020603050405020304" pitchFamily="18" charset="0"/>
                <a:ea typeface="Times New Roman" panose="02020603050405020304" pitchFamily="18" charset="0"/>
              </a:rPr>
              <a:t> </a:t>
            </a:r>
          </a:p>
          <a:p>
            <a:pPr algn="just">
              <a:lnSpc>
                <a:spcPts val="2200"/>
              </a:lnSpc>
              <a:spcAft>
                <a:spcPts val="0"/>
              </a:spcAft>
            </a:pPr>
            <a:endParaRPr lang="en-GB" sz="2000" dirty="0">
              <a:solidFill>
                <a:srgbClr val="414042"/>
              </a:solidFill>
              <a:latin typeface="Times New Roman" panose="02020603050405020304" pitchFamily="18" charset="0"/>
              <a:ea typeface="Times New Roman" panose="02020603050405020304" pitchFamily="18" charset="0"/>
            </a:endParaRPr>
          </a:p>
        </p:txBody>
      </p:sp>
      <p:sp>
        <p:nvSpPr>
          <p:cNvPr id="9" name="Rectangle 8"/>
          <p:cNvSpPr/>
          <p:nvPr/>
        </p:nvSpPr>
        <p:spPr>
          <a:xfrm>
            <a:off x="978782" y="23890068"/>
            <a:ext cx="9355183" cy="3508653"/>
          </a:xfrm>
          <a:prstGeom prst="rect">
            <a:avLst/>
          </a:prstGeom>
        </p:spPr>
        <p:txBody>
          <a:bodyPr wrap="square">
            <a:spAutoFit/>
          </a:bodyPr>
          <a:lstStyle/>
          <a:p>
            <a:pPr>
              <a:lnSpc>
                <a:spcPct val="150000"/>
              </a:lnSpc>
              <a:spcBef>
                <a:spcPts val="800"/>
              </a:spcBef>
              <a:spcAft>
                <a:spcPts val="100"/>
              </a:spcAft>
            </a:pPr>
            <a:r>
              <a:rPr lang="en-US" sz="2400" b="1" dirty="0">
                <a:solidFill>
                  <a:srgbClr val="F57F20"/>
                </a:solidFill>
                <a:latin typeface="Times New Roman" panose="02020603050405020304" pitchFamily="18" charset="0"/>
              </a:rPr>
              <a:t>Title and Authors.</a:t>
            </a:r>
          </a:p>
          <a:p>
            <a:pPr algn="just">
              <a:spcBef>
                <a:spcPts val="200"/>
              </a:spcBef>
            </a:pPr>
            <a:r>
              <a:rPr lang="en-US" sz="2000" dirty="0">
                <a:solidFill>
                  <a:srgbClr val="414042"/>
                </a:solidFill>
                <a:latin typeface="Times New Roman" panose="02020603050405020304" pitchFamily="18" charset="0"/>
              </a:rPr>
              <a:t>Use capitals for the author’s surname. Use superscripted alphabetic characters for connecting authors with their affiliations. In case of multiple affiliations, commas separate the characters.</a:t>
            </a:r>
          </a:p>
          <a:p>
            <a:pPr>
              <a:lnSpc>
                <a:spcPct val="150000"/>
              </a:lnSpc>
              <a:spcBef>
                <a:spcPts val="800"/>
              </a:spcBef>
              <a:spcAft>
                <a:spcPts val="100"/>
              </a:spcAft>
            </a:pPr>
            <a:r>
              <a:rPr lang="en-GB" sz="2400" b="1" dirty="0">
                <a:solidFill>
                  <a:srgbClr val="F57F20"/>
                </a:solidFill>
                <a:latin typeface="Times New Roman" panose="02020603050405020304" pitchFamily="18" charset="0"/>
                <a:ea typeface="Times New Roman" panose="02020603050405020304" pitchFamily="18" charset="0"/>
              </a:rPr>
              <a:t>Section Headings</a:t>
            </a:r>
            <a:endParaRPr lang="en-SG" sz="2400" b="1" dirty="0">
              <a:solidFill>
                <a:srgbClr val="F57F20"/>
              </a:solidFill>
              <a:latin typeface="Times New Roman" panose="02020603050405020304" pitchFamily="18" charset="0"/>
              <a:ea typeface="Times New Roman" panose="02020603050405020304" pitchFamily="18" charset="0"/>
            </a:endParaRPr>
          </a:p>
          <a:p>
            <a:pPr algn="just">
              <a:spcAft>
                <a:spcPts val="0"/>
              </a:spcAft>
            </a:pPr>
            <a:r>
              <a:rPr lang="en-GB" sz="2000" dirty="0">
                <a:solidFill>
                  <a:srgbClr val="414042"/>
                </a:solidFill>
                <a:latin typeface="Times New Roman" panose="02020603050405020304" pitchFamily="18" charset="0"/>
                <a:ea typeface="Times New Roman" panose="02020603050405020304" pitchFamily="18" charset="0"/>
              </a:rPr>
              <a:t>The heading styles are described in Table 1. Sections should not be numbered. The level 1 header is in capitals. For the other levels use initial capitals, except for articles, coordinate conjunctions and prepositions, unless they appear at the beginning of the heading. Headings should not have a full stop at the end. Do not use more than 3 levels.</a:t>
            </a:r>
          </a:p>
        </p:txBody>
      </p:sp>
      <p:sp>
        <p:nvSpPr>
          <p:cNvPr id="4" name="Rectangle 3">
            <a:extLst>
              <a:ext uri="{FF2B5EF4-FFF2-40B4-BE49-F238E27FC236}">
                <a16:creationId xmlns:a16="http://schemas.microsoft.com/office/drawing/2014/main" id="{3DEF68F3-056D-B858-6421-A38B5F8D2891}"/>
              </a:ext>
            </a:extLst>
          </p:cNvPr>
          <p:cNvSpPr/>
          <p:nvPr/>
        </p:nvSpPr>
        <p:spPr>
          <a:xfrm>
            <a:off x="1310840" y="2634125"/>
            <a:ext cx="18761944" cy="1538883"/>
          </a:xfrm>
          <a:prstGeom prst="rect">
            <a:avLst/>
          </a:prstGeom>
        </p:spPr>
        <p:txBody>
          <a:bodyPr wrap="square">
            <a:spAutoFit/>
          </a:bodyPr>
          <a:lstStyle/>
          <a:p>
            <a:pPr algn="ctr">
              <a:spcBef>
                <a:spcPts val="1800"/>
              </a:spcBef>
              <a:spcAft>
                <a:spcPts val="1200"/>
              </a:spcAft>
            </a:pPr>
            <a:r>
              <a:rPr lang="en-GB" sz="2800" dirty="0">
                <a:latin typeface="Times New Roman" panose="02020603050405020304" pitchFamily="18" charset="0"/>
                <a:ea typeface="Verdana" panose="020B0604030504040204" pitchFamily="34" charset="0"/>
              </a:rPr>
              <a:t>First </a:t>
            </a:r>
            <a:r>
              <a:rPr lang="en-GB" sz="2800" dirty="0" err="1">
                <a:latin typeface="Times New Roman" panose="02020603050405020304" pitchFamily="18" charset="0"/>
                <a:ea typeface="Verdana" panose="020B0604030504040204" pitchFamily="34" charset="0"/>
              </a:rPr>
              <a:t>AUTHOR</a:t>
            </a:r>
            <a:r>
              <a:rPr lang="en-GB" sz="2800" baseline="30000" dirty="0" err="1">
                <a:latin typeface="Times New Roman" panose="02020603050405020304" pitchFamily="18" charset="0"/>
                <a:ea typeface="Verdana" panose="020B0604030504040204" pitchFamily="34" charset="0"/>
              </a:rPr>
              <a:t>a</a:t>
            </a:r>
            <a:r>
              <a:rPr lang="en-GB" sz="2800" dirty="0">
                <a:latin typeface="Times New Roman" panose="02020603050405020304" pitchFamily="18" charset="0"/>
                <a:ea typeface="Verdana" panose="020B0604030504040204" pitchFamily="34" charset="0"/>
              </a:rPr>
              <a:t>, Second </a:t>
            </a:r>
            <a:r>
              <a:rPr lang="en-GB" sz="2800" dirty="0" err="1">
                <a:latin typeface="Times New Roman" panose="02020603050405020304" pitchFamily="18" charset="0"/>
                <a:ea typeface="Verdana" panose="020B0604030504040204" pitchFamily="34" charset="0"/>
              </a:rPr>
              <a:t>AUTHOR</a:t>
            </a:r>
            <a:r>
              <a:rPr lang="en-GB" sz="2800" baseline="30000" dirty="0" err="1">
                <a:latin typeface="Times New Roman" panose="02020603050405020304" pitchFamily="18" charset="0"/>
                <a:ea typeface="Verdana" panose="020B0604030504040204" pitchFamily="34" charset="0"/>
              </a:rPr>
              <a:t>b</a:t>
            </a:r>
            <a:r>
              <a:rPr lang="en-GB" sz="2800" dirty="0">
                <a:latin typeface="Times New Roman" panose="02020603050405020304" pitchFamily="18" charset="0"/>
                <a:ea typeface="Verdana" panose="020B0604030504040204" pitchFamily="34" charset="0"/>
              </a:rPr>
              <a:t>, Third </a:t>
            </a:r>
            <a:r>
              <a:rPr lang="en-GB" sz="2800" dirty="0" err="1">
                <a:latin typeface="Times New Roman" panose="02020603050405020304" pitchFamily="18" charset="0"/>
                <a:ea typeface="Verdana" panose="020B0604030504040204" pitchFamily="34" charset="0"/>
              </a:rPr>
              <a:t>AUTHOR</a:t>
            </a:r>
            <a:r>
              <a:rPr lang="en-GB" sz="2800" baseline="30000" dirty="0" err="1">
                <a:latin typeface="Times New Roman" panose="02020603050405020304" pitchFamily="18" charset="0"/>
                <a:ea typeface="Verdana" panose="020B0604030504040204" pitchFamily="34" charset="0"/>
              </a:rPr>
              <a:t>b</a:t>
            </a:r>
            <a:r>
              <a:rPr lang="en-GB" sz="2800" dirty="0">
                <a:latin typeface="Times New Roman" panose="02020603050405020304" pitchFamily="18" charset="0"/>
                <a:ea typeface="Verdana" panose="020B0604030504040204" pitchFamily="34" charset="0"/>
              </a:rPr>
              <a:t> and Last </a:t>
            </a:r>
            <a:r>
              <a:rPr lang="en-GB" sz="2800" dirty="0" err="1">
                <a:latin typeface="Times New Roman" panose="02020603050405020304" pitchFamily="18" charset="0"/>
                <a:ea typeface="Verdana" panose="020B0604030504040204" pitchFamily="34" charset="0"/>
              </a:rPr>
              <a:t>AUTHOR</a:t>
            </a:r>
            <a:r>
              <a:rPr lang="en-GB" sz="2800" baseline="30000" dirty="0" err="1">
                <a:latin typeface="Times New Roman" panose="02020603050405020304" pitchFamily="18" charset="0"/>
                <a:ea typeface="Verdana" panose="020B0604030504040204" pitchFamily="34" charset="0"/>
              </a:rPr>
              <a:t>b</a:t>
            </a:r>
            <a:endParaRPr lang="en-SG" sz="2800" dirty="0">
              <a:latin typeface="Times New Roman" panose="02020603050405020304" pitchFamily="18" charset="0"/>
              <a:ea typeface="Verdana" panose="020B0604030504040204" pitchFamily="34" charset="0"/>
            </a:endParaRPr>
          </a:p>
          <a:p>
            <a:pPr algn="ctr">
              <a:spcAft>
                <a:spcPts val="0"/>
              </a:spcAft>
            </a:pPr>
            <a:r>
              <a:rPr lang="en-GB" sz="2800" i="1" baseline="30000" dirty="0" err="1">
                <a:latin typeface="Times New Roman" panose="02020603050405020304" pitchFamily="18" charset="0"/>
                <a:ea typeface="Verdana" panose="020B0604030504040204" pitchFamily="34" charset="0"/>
              </a:rPr>
              <a:t>a</a:t>
            </a:r>
            <a:r>
              <a:rPr lang="en-GB" sz="2800" i="1" dirty="0" err="1">
                <a:latin typeface="Times New Roman" panose="02020603050405020304" pitchFamily="18" charset="0"/>
                <a:ea typeface="Verdana" panose="020B0604030504040204" pitchFamily="34" charset="0"/>
              </a:rPr>
              <a:t>Affiliation</a:t>
            </a:r>
            <a:r>
              <a:rPr lang="en-GB" sz="2800" i="1" dirty="0">
                <a:latin typeface="Times New Roman" panose="02020603050405020304" pitchFamily="18" charset="0"/>
                <a:ea typeface="Verdana" panose="020B0604030504040204" pitchFamily="34" charset="0"/>
              </a:rPr>
              <a:t> of First Author</a:t>
            </a:r>
            <a:endParaRPr lang="en-SG" sz="2800" i="1" dirty="0">
              <a:latin typeface="Times New Roman" panose="02020603050405020304" pitchFamily="18" charset="0"/>
              <a:ea typeface="Verdana" panose="020B0604030504040204" pitchFamily="34" charset="0"/>
            </a:endParaRPr>
          </a:p>
          <a:p>
            <a:pPr algn="ctr">
              <a:spcAft>
                <a:spcPts val="0"/>
              </a:spcAft>
            </a:pPr>
            <a:r>
              <a:rPr lang="en-GB" sz="2800" i="1" baseline="30000" dirty="0" err="1">
                <a:latin typeface="Times New Roman" panose="02020603050405020304" pitchFamily="18" charset="0"/>
                <a:ea typeface="Verdana" panose="020B0604030504040204" pitchFamily="34" charset="0"/>
              </a:rPr>
              <a:t>b</a:t>
            </a:r>
            <a:r>
              <a:rPr lang="en-GB" sz="2800" i="1" dirty="0" err="1">
                <a:latin typeface="Times New Roman" panose="02020603050405020304" pitchFamily="18" charset="0"/>
                <a:ea typeface="Verdana" panose="020B0604030504040204" pitchFamily="34" charset="0"/>
              </a:rPr>
              <a:t>Affiliation</a:t>
            </a:r>
            <a:r>
              <a:rPr lang="en-GB" sz="2800" i="1" dirty="0">
                <a:latin typeface="Times New Roman" panose="02020603050405020304" pitchFamily="18" charset="0"/>
                <a:ea typeface="Verdana" panose="020B0604030504040204" pitchFamily="34" charset="0"/>
              </a:rPr>
              <a:t> of second to last author</a:t>
            </a:r>
            <a:endParaRPr lang="en-SG" sz="2800" i="1" dirty="0">
              <a:latin typeface="Times New Roman" panose="02020603050405020304" pitchFamily="18" charset="0"/>
              <a:ea typeface="Verdana" panose="020B0604030504040204" pitchFamily="34" charset="0"/>
            </a:endParaRPr>
          </a:p>
        </p:txBody>
      </p:sp>
      <p:sp>
        <p:nvSpPr>
          <p:cNvPr id="21" name="Rectangle 20">
            <a:extLst>
              <a:ext uri="{FF2B5EF4-FFF2-40B4-BE49-F238E27FC236}">
                <a16:creationId xmlns:a16="http://schemas.microsoft.com/office/drawing/2014/main" id="{159CEF09-9B82-63E9-ED6D-98F6D5AAC3F3}"/>
              </a:ext>
            </a:extLst>
          </p:cNvPr>
          <p:cNvSpPr/>
          <p:nvPr/>
        </p:nvSpPr>
        <p:spPr>
          <a:xfrm>
            <a:off x="978782" y="4630818"/>
            <a:ext cx="19567280" cy="3488134"/>
          </a:xfrm>
          <a:prstGeom prst="rect">
            <a:avLst/>
          </a:prstGeom>
        </p:spPr>
        <p:txBody>
          <a:bodyPr wrap="square">
            <a:spAutoFit/>
          </a:bodyPr>
          <a:lstStyle/>
          <a:p>
            <a:pPr>
              <a:spcBef>
                <a:spcPts val="1800"/>
              </a:spcBef>
              <a:spcAft>
                <a:spcPts val="0"/>
              </a:spcAft>
            </a:pPr>
            <a:r>
              <a:rPr lang="en-GB" sz="2400" b="1" cap="all" dirty="0">
                <a:solidFill>
                  <a:srgbClr val="F57F20"/>
                </a:solidFill>
                <a:latin typeface="Times New Roman" panose="02020603050405020304" pitchFamily="18" charset="0"/>
                <a:ea typeface="SimSun" panose="02010600030101010101" pitchFamily="2" charset="-122"/>
                <a:cs typeface="Times New Roman" panose="02020603050405020304" pitchFamily="18" charset="0"/>
              </a:rPr>
              <a:t>ABSTRACT</a:t>
            </a:r>
            <a:endParaRPr lang="en-SG" sz="2400" b="1" cap="all" dirty="0">
              <a:solidFill>
                <a:srgbClr val="F57F20"/>
              </a:solidFill>
              <a:latin typeface="Times New Roman" panose="02020603050405020304" pitchFamily="18" charset="0"/>
              <a:ea typeface="SimSun" panose="02010600030101010101" pitchFamily="2" charset="-122"/>
              <a:cs typeface="Times New Roman" panose="02020603050405020304" pitchFamily="18" charset="0"/>
            </a:endParaRPr>
          </a:p>
          <a:p>
            <a:pPr algn="just">
              <a:spcBef>
                <a:spcPts val="200"/>
              </a:spcBef>
            </a:pPr>
            <a:r>
              <a:rPr lang="en-US" sz="2000" dirty="0">
                <a:solidFill>
                  <a:srgbClr val="414042"/>
                </a:solidFill>
                <a:latin typeface="Times New Roman" panose="02020603050405020304" pitchFamily="18" charset="0"/>
                <a:ea typeface="Verdana" panose="020B0604030504040204" pitchFamily="34" charset="0"/>
              </a:rPr>
              <a:t>ACED2026 welcomes abstract submissions from scientists, researchers and engineers in all sectors, including academia, healthcare, government and industry. Please email your submission to </a:t>
            </a:r>
            <a:r>
              <a:rPr lang="en-US" sz="2000" dirty="0">
                <a:solidFill>
                  <a:srgbClr val="414042"/>
                </a:solidFill>
                <a:latin typeface="Times New Roman" panose="02020603050405020304" pitchFamily="18" charset="0"/>
                <a:ea typeface="Verdana" panose="020B0604030504040204" pitchFamily="34" charset="0"/>
                <a:hlinkClick r:id="rId3">
                  <a:extLst>
                    <a:ext uri="{A12FA001-AC4F-418D-AE19-62706E023703}">
                      <ahyp:hlinkClr xmlns:ahyp="http://schemas.microsoft.com/office/drawing/2018/hyperlinkcolor" val="tx"/>
                    </a:ext>
                  </a:extLst>
                </a:hlinkClick>
              </a:rPr>
              <a:t>registrar@aced.asia</a:t>
            </a:r>
            <a:r>
              <a:rPr lang="en-US" sz="2000" dirty="0">
                <a:solidFill>
                  <a:srgbClr val="414042"/>
                </a:solidFill>
                <a:latin typeface="Times New Roman" panose="02020603050405020304" pitchFamily="18" charset="0"/>
                <a:ea typeface="Verdana" panose="020B0604030504040204" pitchFamily="34" charset="0"/>
              </a:rPr>
              <a:t>. Submissions must be prepared in English using this template. </a:t>
            </a:r>
            <a:r>
              <a:rPr lang="en-GB" sz="2000" dirty="0">
                <a:solidFill>
                  <a:srgbClr val="414042"/>
                </a:solidFill>
                <a:latin typeface="Times New Roman" panose="02020603050405020304" pitchFamily="18" charset="0"/>
                <a:ea typeface="Verdana" panose="020B0604030504040204" pitchFamily="34" charset="0"/>
              </a:rPr>
              <a:t>We ask authors to follow these guidelines for giving the proceedings a consistent and high-quality appearance. </a:t>
            </a:r>
            <a:r>
              <a:rPr lang="en-GB" sz="2000" dirty="0">
                <a:solidFill>
                  <a:srgbClr val="414042"/>
                </a:solidFill>
                <a:latin typeface="Times New Roman" panose="02020603050405020304" pitchFamily="18" charset="0"/>
                <a:ea typeface="Times New Roman" panose="02020603050405020304" pitchFamily="18" charset="0"/>
              </a:rPr>
              <a:t>Every submission should begin with a structured abstract of no more than 150 words, </a:t>
            </a:r>
            <a:r>
              <a:rPr lang="en-GB" sz="2000" kern="1400" dirty="0">
                <a:solidFill>
                  <a:srgbClr val="414042"/>
                </a:solidFill>
                <a:latin typeface="Times New Roman" panose="02020603050405020304" pitchFamily="18" charset="0"/>
                <a:ea typeface="Verdana" panose="020B0604030504040204" pitchFamily="34" charset="0"/>
              </a:rPr>
              <a:t>without reference</a:t>
            </a:r>
            <a:r>
              <a:rPr lang="en-GB" sz="2000" dirty="0">
                <a:solidFill>
                  <a:srgbClr val="414042"/>
                </a:solidFill>
                <a:latin typeface="Times New Roman" panose="02020603050405020304" pitchFamily="18" charset="0"/>
                <a:ea typeface="Times New Roman" panose="02020603050405020304" pitchFamily="18" charset="0"/>
              </a:rPr>
              <a:t>. The abstract should be a concise statement of the problem, approach, and conclusions of the work described. It should clearly state the paper's contribution to the field. </a:t>
            </a:r>
            <a:r>
              <a:rPr lang="en-GB" sz="2000" b="1" kern="1400" dirty="0">
                <a:solidFill>
                  <a:srgbClr val="414042"/>
                </a:solidFill>
                <a:latin typeface="Times New Roman" panose="02020603050405020304" pitchFamily="18" charset="0"/>
                <a:ea typeface="Verdana" panose="020B0604030504040204" pitchFamily="34" charset="0"/>
              </a:rPr>
              <a:t>Method</a:t>
            </a:r>
            <a:r>
              <a:rPr lang="en-GB" sz="2000" kern="1400" dirty="0">
                <a:solidFill>
                  <a:srgbClr val="414042"/>
                </a:solidFill>
                <a:latin typeface="Times New Roman" panose="02020603050405020304" pitchFamily="18" charset="0"/>
                <a:ea typeface="Verdana" panose="020B0604030504040204" pitchFamily="34" charset="0"/>
              </a:rPr>
              <a:t>: The IMRAD format is recommended whenever possible. </a:t>
            </a:r>
            <a:r>
              <a:rPr lang="en-GB" sz="2000" b="1" kern="1400" dirty="0">
                <a:solidFill>
                  <a:srgbClr val="414042"/>
                </a:solidFill>
                <a:latin typeface="Times New Roman" panose="02020603050405020304" pitchFamily="18" charset="0"/>
                <a:ea typeface="Verdana" panose="020B0604030504040204" pitchFamily="34" charset="0"/>
              </a:rPr>
              <a:t>Results and discussion:</a:t>
            </a:r>
            <a:r>
              <a:rPr lang="en-GB" sz="2000" kern="1400" dirty="0">
                <a:solidFill>
                  <a:srgbClr val="414042"/>
                </a:solidFill>
                <a:latin typeface="Times New Roman" panose="02020603050405020304" pitchFamily="18" charset="0"/>
                <a:ea typeface="Verdana" panose="020B0604030504040204" pitchFamily="34" charset="0"/>
              </a:rPr>
              <a:t> </a:t>
            </a:r>
            <a:r>
              <a:rPr lang="en-GB" sz="2000" dirty="0">
                <a:solidFill>
                  <a:srgbClr val="414042"/>
                </a:solidFill>
                <a:latin typeface="Times New Roman" panose="02020603050405020304" pitchFamily="18" charset="0"/>
                <a:ea typeface="Times New Roman" panose="02020603050405020304" pitchFamily="18" charset="0"/>
              </a:rPr>
              <a:t>The abstract is followed by a list of up to 4 keywords separated by semi-columns. </a:t>
            </a:r>
          </a:p>
          <a:p>
            <a:pPr algn="just">
              <a:spcBef>
                <a:spcPts val="200"/>
              </a:spcBef>
            </a:pPr>
            <a:endParaRPr lang="en-GB" sz="2000" dirty="0">
              <a:solidFill>
                <a:srgbClr val="414042"/>
              </a:solidFill>
              <a:latin typeface="Times New Roman" panose="02020603050405020304" pitchFamily="18" charset="0"/>
              <a:ea typeface="Times New Roman" panose="02020603050405020304" pitchFamily="18" charset="0"/>
            </a:endParaRPr>
          </a:p>
          <a:p>
            <a:pPr algn="just">
              <a:spcBef>
                <a:spcPts val="1200"/>
              </a:spcBef>
              <a:spcAft>
                <a:spcPts val="0"/>
              </a:spcAft>
            </a:pPr>
            <a:r>
              <a:rPr lang="en-GB" sz="2000" b="1" cap="all" dirty="0">
                <a:solidFill>
                  <a:srgbClr val="F57F20"/>
                </a:solidFill>
                <a:latin typeface="Times New Roman" panose="02020603050405020304" pitchFamily="18" charset="0"/>
                <a:ea typeface="Verdana" panose="020B0604030504040204" pitchFamily="34" charset="0"/>
              </a:rPr>
              <a:t>Keywords</a:t>
            </a:r>
            <a:endParaRPr lang="en-SG" sz="2000" b="1" cap="all" dirty="0">
              <a:solidFill>
                <a:srgbClr val="F57F20"/>
              </a:solidFill>
              <a:latin typeface="Times New Roman" panose="02020603050405020304" pitchFamily="18" charset="0"/>
              <a:ea typeface="Verdana" panose="020B0604030504040204" pitchFamily="34" charset="0"/>
            </a:endParaRPr>
          </a:p>
          <a:p>
            <a:pPr algn="just">
              <a:spcBef>
                <a:spcPts val="200"/>
              </a:spcBef>
              <a:spcAft>
                <a:spcPts val="0"/>
              </a:spcAft>
            </a:pPr>
            <a:r>
              <a:rPr lang="en-GB" sz="2000" i="1" dirty="0">
                <a:solidFill>
                  <a:srgbClr val="414042"/>
                </a:solidFill>
                <a:latin typeface="Times New Roman" panose="02020603050405020304" pitchFamily="18" charset="0"/>
                <a:ea typeface="Verdana" panose="020B0604030504040204" pitchFamily="34" charset="0"/>
              </a:rPr>
              <a:t>Template; instructions; conference; publications.</a:t>
            </a:r>
            <a:endParaRPr lang="en-SG" sz="2000" i="1" dirty="0">
              <a:solidFill>
                <a:srgbClr val="414042"/>
              </a:solidFill>
              <a:latin typeface="Times New Roman" panose="02020603050405020304" pitchFamily="18" charset="0"/>
              <a:ea typeface="Verdana" panose="020B0604030504040204" pitchFamily="34" charset="0"/>
            </a:endParaRPr>
          </a:p>
          <a:p>
            <a:pPr algn="just">
              <a:spcBef>
                <a:spcPts val="200"/>
              </a:spcBef>
              <a:spcAft>
                <a:spcPts val="0"/>
              </a:spcAft>
            </a:pPr>
            <a:endParaRPr lang="en-SG" sz="2000" dirty="0">
              <a:solidFill>
                <a:schemeClr val="bg1"/>
              </a:solidFill>
              <a:latin typeface="Times New Roman" panose="02020603050405020304" pitchFamily="18" charset="0"/>
              <a:ea typeface="Verdana" panose="020B0604030504040204" pitchFamily="34" charset="0"/>
            </a:endParaRPr>
          </a:p>
        </p:txBody>
      </p:sp>
    </p:spTree>
    <p:extLst>
      <p:ext uri="{BB962C8B-B14F-4D97-AF65-F5344CB8AC3E}">
        <p14:creationId xmlns:p14="http://schemas.microsoft.com/office/powerpoint/2010/main" val="17863013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e0b8f68-5bbf-4758-b4db-154ac744c3ef}" enabled="1" method="Privileged" siteId="{8b793201-bed7-4ad0-b265-3e6b41c2f5b7}" removed="0"/>
</clbl:labelList>
</file>

<file path=docProps/app.xml><?xml version="1.0" encoding="utf-8"?>
<Properties xmlns="http://schemas.openxmlformats.org/officeDocument/2006/extended-properties" xmlns:vt="http://schemas.openxmlformats.org/officeDocument/2006/docPropsVTypes">
  <Template>Office Theme</Template>
  <TotalTime>261</TotalTime>
  <Words>1448</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Tan</dc:creator>
  <cp:lastModifiedBy>Teo Leong Hwee (SUSS)</cp:lastModifiedBy>
  <cp:revision>45</cp:revision>
  <dcterms:created xsi:type="dcterms:W3CDTF">2017-04-07T15:46:14Z</dcterms:created>
  <dcterms:modified xsi:type="dcterms:W3CDTF">2026-01-21T09:41:31Z</dcterms:modified>
</cp:coreProperties>
</file>