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4042"/>
    <a:srgbClr val="F57F20"/>
    <a:srgbClr val="000000"/>
    <a:srgbClr val="9191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23574" autoAdjust="0"/>
    <p:restoredTop sz="94660"/>
  </p:normalViewPr>
  <p:slideViewPr>
    <p:cSldViewPr snapToGrid="0" showGuides="1">
      <p:cViewPr>
        <p:scale>
          <a:sx n="43" d="100"/>
          <a:sy n="43" d="100"/>
        </p:scale>
        <p:origin x="1968" y="-2376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7" d="100"/>
          <a:sy n="47" d="100"/>
        </p:scale>
        <p:origin x="2112" y="21"/>
      </p:cViewPr>
      <p:guideLst/>
    </p:cSldViewPr>
  </p:notes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3" /><Relationship Type="http://schemas.openxmlformats.org/officeDocument/2006/relationships/tableStyles" Target="/ppt/tableStyles.xml" Id="rId7" /><Relationship Type="http://schemas.openxmlformats.org/officeDocument/2006/relationships/slide" Target="/ppt/slides/slide1.xml" Id="rId2" /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6" /><Relationship Type="http://schemas.openxmlformats.org/officeDocument/2006/relationships/viewProps" Target="/ppt/viewProps.xml" Id="rId5" /><Relationship Type="http://schemas.openxmlformats.org/officeDocument/2006/relationships/presProps" Target="/ppt/presProps.xml" Id="rId4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0FE45-C491-4903-AAF3-69D6A1AB23B2}" type="datetimeFigureOut">
              <a:rPr lang="en-SG" smtClean="0"/>
              <a:t>23/11/25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63987-8C40-4F40-812A-7B6AA574685D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16577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Id2" /><Relationship Type="http://schemas.openxmlformats.org/officeDocument/2006/relationships/notesMaster" Target="/ppt/notesMasters/notesMaster1.xml" Id="rId1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063987-8C40-4F40-812A-7B6AA574685D}" type="slidenum">
              <a:rPr lang="en-SG" smtClean="0"/>
              <a:t>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76326357"/>
      </p:ext>
    </p:extLst>
  </p:cSld>
  <p:clrMapOvr>
    <a:masterClrMapping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46730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35" userDrawn="1">
          <p15:clr>
            <a:srgbClr val="FBAE40"/>
          </p15:clr>
        </p15:guide>
        <p15:guide id="2" pos="6735" userDrawn="1">
          <p15:clr>
            <a:srgbClr val="FBAE40"/>
          </p15:clr>
        </p15:guide>
      </p15:sldGuideLst>
    </p:ext>
  </p:extLst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image" Target="/ppt/media/image6.png" Id="rId8" /><Relationship Type="http://schemas.openxmlformats.org/officeDocument/2006/relationships/image" Target="/ppt/media/image1.jpeg" Id="rId3" /><Relationship Type="http://schemas.openxmlformats.org/officeDocument/2006/relationships/image" Target="/ppt/media/image5.jpg" Id="rId7" /><Relationship Type="http://schemas.openxmlformats.org/officeDocument/2006/relationships/theme" Target="/ppt/theme/theme1.xml" Id="rId2" /><Relationship Type="http://schemas.openxmlformats.org/officeDocument/2006/relationships/slideLayout" Target="/ppt/slideLayouts/slideLayout1.xml" Id="rId1" /><Relationship Type="http://schemas.openxmlformats.org/officeDocument/2006/relationships/image" Target="/ppt/media/image4.png" Id="rId6" /><Relationship Type="http://schemas.openxmlformats.org/officeDocument/2006/relationships/image" Target="/ppt/media/image3.png" Id="rId5" /><Relationship Type="http://schemas.openxmlformats.org/officeDocument/2006/relationships/image" Target="/ppt/media/image2.jpg" Id="rId4" /></Relationships>
</file>

<file path=ppt/slideMasters/slideMaster1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32FB6B6-7B61-4DF7-9C5D-21A9CD488B4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000"/>
            <a:ext cx="21382918" cy="30276213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85ED185B-8471-172F-1479-CF1D0E403C9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099" y="26995443"/>
            <a:ext cx="19148619" cy="82296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C07DDFD0-6CFC-0C7F-1757-DEECF38D21B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611877" y="27662980"/>
            <a:ext cx="2399181" cy="73117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1698290-6C96-C685-8117-44384B30B68B}"/>
              </a:ext>
            </a:extLst>
          </p:cNvPr>
          <p:cNvSpPr/>
          <p:nvPr userDrawn="1"/>
        </p:nvSpPr>
        <p:spPr>
          <a:xfrm>
            <a:off x="0" y="29018618"/>
            <a:ext cx="21382919" cy="1301792"/>
          </a:xfrm>
          <a:prstGeom prst="rect">
            <a:avLst/>
          </a:prstGeom>
          <a:solidFill>
            <a:srgbClr val="F57F2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7C6BF6-BE73-3D5A-CA90-0E6FEAA73271}"/>
              </a:ext>
            </a:extLst>
          </p:cNvPr>
          <p:cNvSpPr/>
          <p:nvPr userDrawn="1"/>
        </p:nvSpPr>
        <p:spPr>
          <a:xfrm>
            <a:off x="1126099" y="27859294"/>
            <a:ext cx="24081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lang="en-GB" sz="1600" b="1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Main Organiser</a:t>
            </a:r>
            <a:endParaRPr lang="en-SG" sz="1600" dirty="0">
              <a:solidFill>
                <a:srgbClr val="414042"/>
              </a:solidFill>
              <a:latin typeface="Times New Roman" panose="02020603050405020304" pitchFamily="18" charset="0"/>
              <a:ea typeface="Verdana" panose="020B060403050404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662FF92-6366-1CB5-7FCF-1FAE38097BD3}"/>
              </a:ext>
            </a:extLst>
          </p:cNvPr>
          <p:cNvSpPr/>
          <p:nvPr userDrawn="1"/>
        </p:nvSpPr>
        <p:spPr>
          <a:xfrm>
            <a:off x="7968106" y="27859293"/>
            <a:ext cx="157591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100"/>
              </a:spcAft>
            </a:pPr>
            <a:r>
              <a:rPr lang="en-GB" sz="1600" b="1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Co-Organisers</a:t>
            </a:r>
            <a:endParaRPr lang="en-SG" sz="1600" dirty="0">
              <a:solidFill>
                <a:srgbClr val="414042"/>
              </a:solidFill>
              <a:latin typeface="Times New Roman" panose="02020603050405020304" pitchFamily="18" charset="0"/>
              <a:ea typeface="Verdana" panose="020B0604030504040204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5745084-3A79-8A0B-FFC9-63C3B49159F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591293" y="27588691"/>
            <a:ext cx="2984168" cy="1014807"/>
          </a:xfrm>
          <a:prstGeom prst="rect">
            <a:avLst/>
          </a:prstGeom>
        </p:spPr>
      </p:pic>
      <p:pic>
        <p:nvPicPr>
          <p:cNvPr id="20" name="Picture 19" descr="A logo for a company&#10;&#10;AI-generated content may be incorrect.">
            <a:extLst>
              <a:ext uri="{FF2B5EF4-FFF2-40B4-BE49-F238E27FC236}">
                <a16:creationId xmlns:a16="http://schemas.microsoft.com/office/drawing/2014/main" id="{0485232D-86C6-C471-F22F-565AA8DB5C6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503" y="27342486"/>
            <a:ext cx="2245647" cy="135136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310A87C-2B27-9929-A2B7-804669EE81C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96304" y="27477123"/>
            <a:ext cx="2166404" cy="1237944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CEE50AC-D5A6-4857-DB32-891F5F618379}"/>
              </a:ext>
            </a:extLst>
          </p:cNvPr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387499" y="27675196"/>
            <a:ext cx="1371600" cy="80467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575F779-4927-A451-1168-D0C77562B6B6}"/>
              </a:ext>
            </a:extLst>
          </p:cNvPr>
          <p:cNvSpPr/>
          <p:nvPr userDrawn="1"/>
        </p:nvSpPr>
        <p:spPr>
          <a:xfrm>
            <a:off x="2260479" y="29296310"/>
            <a:ext cx="16861960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4200"/>
              </a:lnSpc>
              <a:spcAft>
                <a:spcPts val="100"/>
              </a:spcAft>
            </a:pPr>
            <a:r>
              <a:rPr lang="en-GB" sz="37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Human </a:t>
            </a:r>
            <a:r>
              <a:rPr lang="en-GB" sz="37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Centered</a:t>
            </a:r>
            <a:r>
              <a:rPr lang="en-GB" sz="37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Design Challenge 2026 - Global Edition</a:t>
            </a:r>
            <a:endParaRPr lang="en-SG" sz="3700" dirty="0">
              <a:solidFill>
                <a:schemeClr val="tx1"/>
              </a:solidFill>
              <a:latin typeface="Times New Roman" panose="02020603050405020304" pitchFamily="18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003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5" userDrawn="1">
          <p15:clr>
            <a:srgbClr val="F26B43"/>
          </p15:clr>
        </p15:guide>
        <p15:guide id="2" pos="6735" userDrawn="1">
          <p15:clr>
            <a:srgbClr val="F26B43"/>
          </p15:clr>
        </p15:guide>
      </p15:sldGuideLst>
    </p:ext>
  </p:ext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image" Target="/ppt/media/image7.jpeg" Id="rId3" /><Relationship Type="http://schemas.openxmlformats.org/officeDocument/2006/relationships/notesSlide" Target="/ppt/notesSlides/notesSlide1.xml" Id="rId2" /><Relationship Type="http://schemas.openxmlformats.org/officeDocument/2006/relationships/slideLayout" Target="/ppt/slideLayouts/slideLayout1.xml" Id="rId1" /><Relationship Type="http://schemas.openxmlformats.org/officeDocument/2006/relationships/image" Target="/ppt/media/image10.jpg" Id="rId6" /><Relationship Type="http://schemas.openxmlformats.org/officeDocument/2006/relationships/image" Target="/ppt/media/image9.jpg" Id="rId5" /><Relationship Type="http://schemas.openxmlformats.org/officeDocument/2006/relationships/image" Target="/ppt/media/image8.jpeg" Id="rId4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60">
            <a:extLst>
              <a:ext uri="{FF2B5EF4-FFF2-40B4-BE49-F238E27FC236}">
                <a16:creationId xmlns:a16="http://schemas.microsoft.com/office/drawing/2014/main" id="{D1A1FE14-7F6E-2111-5866-D0B6D80BD8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848" y="20589241"/>
            <a:ext cx="19463572" cy="1549938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7B75C29B-608B-3E98-8D9F-B6D9C084F4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3917" y="6499794"/>
            <a:ext cx="1121303" cy="1392180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546381" y="1610182"/>
            <a:ext cx="18761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800"/>
              </a:spcBef>
              <a:spcAft>
                <a:spcPts val="1200"/>
              </a:spcAft>
            </a:pPr>
            <a:r>
              <a:rPr lang="en-GB" sz="4800" b="1" dirty="0">
                <a:latin typeface="Times New Roman" panose="02020603050405020304" pitchFamily="18" charset="0"/>
                <a:ea typeface="Verdana" panose="020B0604030504040204" pitchFamily="34" charset="0"/>
              </a:rPr>
              <a:t>This is the title lorem ipsum </a:t>
            </a:r>
            <a:r>
              <a:rPr lang="en-GB" sz="4800" b="1" dirty="0" err="1">
                <a:latin typeface="Times New Roman" panose="02020603050405020304" pitchFamily="18" charset="0"/>
                <a:ea typeface="Verdana" panose="020B0604030504040204" pitchFamily="34" charset="0"/>
              </a:rPr>
              <a:t>dolor</a:t>
            </a:r>
            <a:r>
              <a:rPr lang="en-GB" sz="4800" b="1" dirty="0">
                <a:latin typeface="Times New Roman" panose="02020603050405020304" pitchFamily="18" charset="0"/>
                <a:ea typeface="Verdana" panose="020B0604030504040204" pitchFamily="34" charset="0"/>
              </a:rPr>
              <a:t> sit </a:t>
            </a:r>
            <a:r>
              <a:rPr lang="en-GB" sz="4800" b="1" dirty="0" err="1">
                <a:latin typeface="Times New Roman" panose="02020603050405020304" pitchFamily="18" charset="0"/>
                <a:ea typeface="Verdana" panose="020B0604030504040204" pitchFamily="34" charset="0"/>
              </a:rPr>
              <a:t>amet</a:t>
            </a:r>
            <a:r>
              <a:rPr lang="en-GB" sz="4800" b="1" dirty="0"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4800" b="1" dirty="0" err="1">
                <a:latin typeface="Times New Roman" panose="02020603050405020304" pitchFamily="18" charset="0"/>
                <a:ea typeface="Verdana" panose="020B0604030504040204" pitchFamily="34" charset="0"/>
              </a:rPr>
              <a:t>consectetur</a:t>
            </a:r>
            <a:r>
              <a:rPr lang="en-GB" sz="4800" b="1" dirty="0"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4800" b="1" dirty="0" err="1">
                <a:latin typeface="Times New Roman" panose="02020603050405020304" pitchFamily="18" charset="0"/>
                <a:ea typeface="Verdana" panose="020B0604030504040204" pitchFamily="34" charset="0"/>
              </a:rPr>
              <a:t>adipiscing</a:t>
            </a:r>
            <a:r>
              <a:rPr lang="en-GB" sz="4800" b="1" dirty="0">
                <a:latin typeface="Times New Roman" panose="02020603050405020304" pitchFamily="18" charset="0"/>
                <a:ea typeface="Verdana" panose="020B0604030504040204" pitchFamily="34" charset="0"/>
              </a:rPr>
              <a:t>, Donec </a:t>
            </a:r>
            <a:r>
              <a:rPr lang="en-GB" sz="4800" b="1" dirty="0" err="1">
                <a:latin typeface="Times New Roman" panose="02020603050405020304" pitchFamily="18" charset="0"/>
                <a:ea typeface="Verdana" panose="020B0604030504040204" pitchFamily="34" charset="0"/>
              </a:rPr>
              <a:t>blandit</a:t>
            </a:r>
            <a:r>
              <a:rPr lang="en-GB" sz="4800" b="1" dirty="0"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4800" b="1" dirty="0" err="1">
                <a:latin typeface="Times New Roman" panose="02020603050405020304" pitchFamily="18" charset="0"/>
                <a:ea typeface="Verdana" panose="020B0604030504040204" pitchFamily="34" charset="0"/>
              </a:rPr>
              <a:t>massa</a:t>
            </a:r>
            <a:r>
              <a:rPr lang="en-GB" sz="4800" b="1" dirty="0"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4800" b="1" dirty="0" err="1">
                <a:latin typeface="Times New Roman" panose="02020603050405020304" pitchFamily="18" charset="0"/>
                <a:ea typeface="Verdana" panose="020B0604030504040204" pitchFamily="34" charset="0"/>
              </a:rPr>
              <a:t>efficitur</a:t>
            </a:r>
            <a:r>
              <a:rPr lang="en-GB" sz="4800" b="1" dirty="0"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4800" b="1" dirty="0" err="1">
                <a:latin typeface="Times New Roman" panose="02020603050405020304" pitchFamily="18" charset="0"/>
                <a:ea typeface="Verdana" panose="020B0604030504040204" pitchFamily="34" charset="0"/>
              </a:rPr>
              <a:t>turpis</a:t>
            </a:r>
            <a:r>
              <a:rPr lang="en-GB" sz="4800" b="1" dirty="0"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4800" b="1" dirty="0" err="1">
                <a:latin typeface="Times New Roman" panose="02020603050405020304" pitchFamily="18" charset="0"/>
                <a:ea typeface="Verdana" panose="020B0604030504040204" pitchFamily="34" charset="0"/>
              </a:rPr>
              <a:t>venenatis</a:t>
            </a:r>
            <a:r>
              <a:rPr lang="en-GB" sz="4800" b="1" dirty="0">
                <a:latin typeface="Times New Roman" panose="02020603050405020304" pitchFamily="18" charset="0"/>
                <a:ea typeface="Verdana" panose="020B0604030504040204" pitchFamily="34" charset="0"/>
              </a:rPr>
              <a:t>, a </a:t>
            </a:r>
            <a:r>
              <a:rPr lang="en-GB" sz="4800" b="1" dirty="0" err="1">
                <a:latin typeface="Times New Roman" panose="02020603050405020304" pitchFamily="18" charset="0"/>
                <a:ea typeface="Verdana" panose="020B0604030504040204" pitchFamily="34" charset="0"/>
              </a:rPr>
              <a:t>facilisis</a:t>
            </a:r>
            <a:endParaRPr lang="en-SG" sz="2800" i="1" dirty="0">
              <a:latin typeface="Times New Roman" panose="02020603050405020304" pitchFamily="18" charset="0"/>
              <a:ea typeface="Verdana" panose="020B060403050404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41848" y="21737317"/>
            <a:ext cx="12344456" cy="1805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GB" sz="2400" b="1" dirty="0">
                <a:solidFill>
                  <a:srgbClr val="F57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EVALUATE: ERGONOMICS EVIDENCE &amp; IMPACT </a:t>
            </a:r>
          </a:p>
          <a:p>
            <a:pPr algn="just">
              <a:spcAft>
                <a:spcPts val="0"/>
              </a:spcAft>
            </a:pPr>
            <a:r>
              <a:rPr lang="en-GB" sz="2400" b="1" dirty="0">
                <a:solidFill>
                  <a:srgbClr val="F57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Second Level Headings</a:t>
            </a:r>
          </a:p>
          <a:p>
            <a:pPr algn="just">
              <a:lnSpc>
                <a:spcPts val="2200"/>
              </a:lnSpc>
              <a:spcBef>
                <a:spcPts val="1000"/>
              </a:spcBef>
              <a:spcAft>
                <a:spcPts val="0"/>
              </a:spcAft>
            </a:pP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Lorem ipsum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dolor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sit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amet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consectetur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adipiscing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elit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Donec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blandit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massa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efficitur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turpis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venenatis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a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facilisis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dolor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tincidunt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Etiam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augue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sem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ultrices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eu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semper et,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iaculis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non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tellus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Curabitur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dictum. Donec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blandit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massa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efficitur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turpis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venenatis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a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facilisis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dolor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tincidunt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Etiam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augue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sem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ultrices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eu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semper et,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iaculis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non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tellus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Curabitur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dictum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EF68F3-056D-B858-6421-A38B5F8D2891}"/>
              </a:ext>
            </a:extLst>
          </p:cNvPr>
          <p:cNvSpPr/>
          <p:nvPr/>
        </p:nvSpPr>
        <p:spPr>
          <a:xfrm>
            <a:off x="1310840" y="3562842"/>
            <a:ext cx="18761944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800"/>
              </a:spcBef>
              <a:spcAft>
                <a:spcPts val="1200"/>
              </a:spcAft>
            </a:pPr>
            <a:r>
              <a:rPr lang="en-GB" sz="2800" dirty="0">
                <a:latin typeface="Times New Roman" panose="02020603050405020304" pitchFamily="18" charset="0"/>
                <a:ea typeface="Verdana" panose="020B0604030504040204" pitchFamily="34" charset="0"/>
              </a:rPr>
              <a:t>First </a:t>
            </a:r>
            <a:r>
              <a:rPr lang="en-GB" sz="2800" dirty="0" err="1">
                <a:latin typeface="Times New Roman" panose="02020603050405020304" pitchFamily="18" charset="0"/>
                <a:ea typeface="Verdana" panose="020B0604030504040204" pitchFamily="34" charset="0"/>
              </a:rPr>
              <a:t>AUTHOR</a:t>
            </a:r>
            <a:r>
              <a:rPr lang="en-GB" sz="2800" baseline="30000" dirty="0" err="1">
                <a:latin typeface="Times New Roman" panose="02020603050405020304" pitchFamily="18" charset="0"/>
                <a:ea typeface="Verdana" panose="020B0604030504040204" pitchFamily="34" charset="0"/>
              </a:rPr>
              <a:t>a</a:t>
            </a:r>
            <a:r>
              <a:rPr lang="en-GB" sz="2800" dirty="0">
                <a:latin typeface="Times New Roman" panose="02020603050405020304" pitchFamily="18" charset="0"/>
                <a:ea typeface="Verdana" panose="020B0604030504040204" pitchFamily="34" charset="0"/>
              </a:rPr>
              <a:t>, Second </a:t>
            </a:r>
            <a:r>
              <a:rPr lang="en-GB" sz="2800" dirty="0" err="1">
                <a:latin typeface="Times New Roman" panose="02020603050405020304" pitchFamily="18" charset="0"/>
                <a:ea typeface="Verdana" panose="020B0604030504040204" pitchFamily="34" charset="0"/>
              </a:rPr>
              <a:t>AUTHOR</a:t>
            </a:r>
            <a:r>
              <a:rPr lang="en-GB" sz="2800" baseline="30000" dirty="0" err="1">
                <a:latin typeface="Times New Roman" panose="02020603050405020304" pitchFamily="18" charset="0"/>
                <a:ea typeface="Verdana" panose="020B0604030504040204" pitchFamily="34" charset="0"/>
              </a:rPr>
              <a:t>b</a:t>
            </a:r>
            <a:r>
              <a:rPr lang="en-GB" sz="2800" dirty="0">
                <a:latin typeface="Times New Roman" panose="02020603050405020304" pitchFamily="18" charset="0"/>
                <a:ea typeface="Verdana" panose="020B0604030504040204" pitchFamily="34" charset="0"/>
              </a:rPr>
              <a:t>, Third </a:t>
            </a:r>
            <a:r>
              <a:rPr lang="en-GB" sz="2800" dirty="0" err="1">
                <a:latin typeface="Times New Roman" panose="02020603050405020304" pitchFamily="18" charset="0"/>
                <a:ea typeface="Verdana" panose="020B0604030504040204" pitchFamily="34" charset="0"/>
              </a:rPr>
              <a:t>AUTHOR</a:t>
            </a:r>
            <a:r>
              <a:rPr lang="en-GB" sz="2800" baseline="30000" dirty="0" err="1">
                <a:latin typeface="Times New Roman" panose="02020603050405020304" pitchFamily="18" charset="0"/>
                <a:ea typeface="Verdana" panose="020B0604030504040204" pitchFamily="34" charset="0"/>
              </a:rPr>
              <a:t>b</a:t>
            </a:r>
            <a:r>
              <a:rPr lang="en-GB" sz="2800" dirty="0">
                <a:latin typeface="Times New Roman" panose="02020603050405020304" pitchFamily="18" charset="0"/>
                <a:ea typeface="Verdana" panose="020B0604030504040204" pitchFamily="34" charset="0"/>
              </a:rPr>
              <a:t> and Last </a:t>
            </a:r>
            <a:r>
              <a:rPr lang="en-GB" sz="2800" dirty="0" err="1">
                <a:latin typeface="Times New Roman" panose="02020603050405020304" pitchFamily="18" charset="0"/>
                <a:ea typeface="Verdana" panose="020B0604030504040204" pitchFamily="34" charset="0"/>
              </a:rPr>
              <a:t>AUTHOR</a:t>
            </a:r>
            <a:r>
              <a:rPr lang="en-GB" sz="2800" baseline="30000" dirty="0" err="1">
                <a:latin typeface="Times New Roman" panose="02020603050405020304" pitchFamily="18" charset="0"/>
                <a:ea typeface="Verdana" panose="020B0604030504040204" pitchFamily="34" charset="0"/>
              </a:rPr>
              <a:t>b</a:t>
            </a:r>
            <a:endParaRPr lang="en-SG" sz="2800" dirty="0">
              <a:latin typeface="Times New Roman" panose="02020603050405020304" pitchFamily="18" charset="0"/>
              <a:ea typeface="Verdana" panose="020B060403050404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en-GB" sz="2800" i="1" baseline="30000" dirty="0" err="1">
                <a:latin typeface="Times New Roman" panose="02020603050405020304" pitchFamily="18" charset="0"/>
                <a:ea typeface="Verdana" panose="020B0604030504040204" pitchFamily="34" charset="0"/>
              </a:rPr>
              <a:t>a</a:t>
            </a:r>
            <a:r>
              <a:rPr lang="en-GB" sz="2800" i="1" dirty="0" err="1">
                <a:latin typeface="Times New Roman" panose="02020603050405020304" pitchFamily="18" charset="0"/>
                <a:ea typeface="Verdana" panose="020B0604030504040204" pitchFamily="34" charset="0"/>
              </a:rPr>
              <a:t>Affiliation</a:t>
            </a:r>
            <a:r>
              <a:rPr lang="en-GB" sz="2800" i="1" dirty="0">
                <a:latin typeface="Times New Roman" panose="02020603050405020304" pitchFamily="18" charset="0"/>
                <a:ea typeface="Verdana" panose="020B0604030504040204" pitchFamily="34" charset="0"/>
              </a:rPr>
              <a:t> of First Author</a:t>
            </a:r>
            <a:endParaRPr lang="en-SG" sz="2800" i="1" dirty="0">
              <a:latin typeface="Times New Roman" panose="02020603050405020304" pitchFamily="18" charset="0"/>
              <a:ea typeface="Verdana" panose="020B060403050404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en-GB" sz="2800" i="1" baseline="30000" dirty="0" err="1">
                <a:latin typeface="Times New Roman" panose="02020603050405020304" pitchFamily="18" charset="0"/>
                <a:ea typeface="Verdana" panose="020B0604030504040204" pitchFamily="34" charset="0"/>
              </a:rPr>
              <a:t>b</a:t>
            </a:r>
            <a:r>
              <a:rPr lang="en-GB" sz="2800" i="1" dirty="0" err="1">
                <a:latin typeface="Times New Roman" panose="02020603050405020304" pitchFamily="18" charset="0"/>
                <a:ea typeface="Verdana" panose="020B0604030504040204" pitchFamily="34" charset="0"/>
              </a:rPr>
              <a:t>Affiliation</a:t>
            </a:r>
            <a:r>
              <a:rPr lang="en-GB" sz="2800" i="1" dirty="0">
                <a:latin typeface="Times New Roman" panose="02020603050405020304" pitchFamily="18" charset="0"/>
                <a:ea typeface="Verdana" panose="020B0604030504040204" pitchFamily="34" charset="0"/>
              </a:rPr>
              <a:t> of second to last author</a:t>
            </a:r>
            <a:endParaRPr lang="en-SG" sz="2800" i="1" dirty="0">
              <a:latin typeface="Times New Roman" panose="02020603050405020304" pitchFamily="18" charset="0"/>
              <a:ea typeface="Verdana" panose="020B060403050404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59CEF09-9B82-63E9-ED6D-98F6D5AAC3F3}"/>
              </a:ext>
            </a:extLst>
          </p:cNvPr>
          <p:cNvSpPr/>
          <p:nvPr/>
        </p:nvSpPr>
        <p:spPr>
          <a:xfrm>
            <a:off x="1041848" y="6594643"/>
            <a:ext cx="5943656" cy="2852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</a:pPr>
            <a:r>
              <a:rPr lang="en-GB" sz="2400" b="1" cap="all" dirty="0">
                <a:solidFill>
                  <a:srgbClr val="F57F2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DESIGN CHALLENGE STATEMENT</a:t>
            </a:r>
            <a:endParaRPr lang="en-SG" sz="2400" b="1" cap="all" dirty="0">
              <a:solidFill>
                <a:srgbClr val="F57F20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2200"/>
              </a:lnSpc>
              <a:spcBef>
                <a:spcPts val="1000"/>
              </a:spcBef>
              <a:spcAft>
                <a:spcPts val="0"/>
              </a:spcAft>
            </a:pP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Lorem ipsum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dolor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sit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amet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,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consectetur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adipiscing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elit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. Donec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blandit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massa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efficitur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turpis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venenatis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, a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facilisis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dolor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tincidunt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.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Etiam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augue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sem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,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ultrices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eu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semper et,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iaculis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non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tellus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.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Curabitur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dictum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venenatis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posuere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. Duis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sollicitudin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velit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eget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lorem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tincidunt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eleifend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.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Aliquam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vitae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vehicula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urna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, vitae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varius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dui.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Curabitur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eu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lacus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sed. </a:t>
            </a:r>
            <a:endParaRPr lang="en-SG" sz="2000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D872F02-00C6-EA3A-4BE7-AA0740FBF04D}"/>
              </a:ext>
            </a:extLst>
          </p:cNvPr>
          <p:cNvSpPr/>
          <p:nvPr/>
        </p:nvSpPr>
        <p:spPr>
          <a:xfrm>
            <a:off x="1041848" y="10713835"/>
            <a:ext cx="5943656" cy="10130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800"/>
              </a:spcBef>
              <a:spcAft>
                <a:spcPts val="0"/>
              </a:spcAft>
            </a:pPr>
            <a:r>
              <a:rPr lang="en-GB" sz="2400" b="1" cap="all" dirty="0">
                <a:solidFill>
                  <a:srgbClr val="F57F2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Empathize: Human-</a:t>
            </a:r>
            <a:r>
              <a:rPr lang="en-GB" sz="2400" b="1" cap="all" dirty="0" err="1">
                <a:solidFill>
                  <a:srgbClr val="F57F2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Centered</a:t>
            </a:r>
            <a:r>
              <a:rPr lang="en-GB" sz="2400" b="1" cap="all" dirty="0">
                <a:solidFill>
                  <a:srgbClr val="F57F2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Insights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GB" sz="2400" b="1" kern="1400" dirty="0">
                <a:solidFill>
                  <a:srgbClr val="F57F2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Second Level Headings</a:t>
            </a:r>
          </a:p>
          <a:p>
            <a:pPr>
              <a:lnSpc>
                <a:spcPts val="2200"/>
              </a:lnSpc>
              <a:spcBef>
                <a:spcPts val="1000"/>
              </a:spcBef>
              <a:spcAft>
                <a:spcPts val="0"/>
              </a:spcAft>
            </a:pP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Lorem ipsum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dolor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sit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amet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,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consectetur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adipiscing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elit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. Donec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blandit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massa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efficitur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turpis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venenatis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a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facilisis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dolor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massa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tincidunt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. </a:t>
            </a:r>
          </a:p>
          <a:p>
            <a:pPr marL="342900" indent="-342900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Etiam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augue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sem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,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ultrices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eu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semper et,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iaculis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non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tellus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dolor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massa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. </a:t>
            </a:r>
          </a:p>
          <a:p>
            <a:pPr marL="342900" indent="-342900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Curabitur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dictum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venenatis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posuere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. Duis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sollicitudin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velit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eget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lorem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tincidunt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eleifend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a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sollicitudin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facilisis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dolor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tincidunt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. </a:t>
            </a:r>
          </a:p>
          <a:p>
            <a:pPr marL="342900" indent="-342900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Vitae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vehicula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urna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, vitae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varius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dui.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Curabitur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eu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lacus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sed. Lorem ipsum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dolor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sit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amet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,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consectetur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adipiscing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elit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. Donec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blandit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massa</a:t>
            </a:r>
            <a:endParaRPr lang="en-GB" sz="2000" kern="1400" dirty="0">
              <a:solidFill>
                <a:srgbClr val="414042"/>
              </a:solidFill>
              <a:latin typeface="Times New Roman" panose="02020603050405020304" pitchFamily="18" charset="0"/>
              <a:ea typeface="Verdana" panose="020B0604030504040204" pitchFamily="34" charset="0"/>
            </a:endParaRPr>
          </a:p>
          <a:p>
            <a:pPr>
              <a:lnSpc>
                <a:spcPts val="2200"/>
              </a:lnSpc>
              <a:spcBef>
                <a:spcPts val="1800"/>
              </a:spcBef>
              <a:spcAft>
                <a:spcPts val="0"/>
              </a:spcAft>
            </a:pP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Fficitur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turpis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venenatis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, a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facilisis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dolor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tincidunt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.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Etiam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augue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sem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,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ultrices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eu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semper et,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iaculis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non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tellus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.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Curabitur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dictum a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facilisis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dolor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tincidunt</a:t>
            </a:r>
            <a:endParaRPr lang="en-GB" sz="2000" kern="1400" dirty="0">
              <a:solidFill>
                <a:srgbClr val="414042"/>
              </a:solidFill>
              <a:latin typeface="Times New Roman" panose="02020603050405020304" pitchFamily="18" charset="0"/>
              <a:ea typeface="Verdana" panose="020B0604030504040204" pitchFamily="34" charset="0"/>
            </a:endParaRPr>
          </a:p>
          <a:p>
            <a:pPr>
              <a:lnSpc>
                <a:spcPts val="2200"/>
              </a:lnSpc>
              <a:spcBef>
                <a:spcPts val="1800"/>
              </a:spcBef>
            </a:pP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Fficitur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turpis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venenatis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, a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facilisis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dolor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tincidunt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.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Etiam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augue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sem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,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ultrices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eu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semper et,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iaculis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non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tellus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.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Curabitur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dictum a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facilisis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dolor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tincidunt</a:t>
            </a:r>
            <a:endParaRPr lang="en-SG" sz="2000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</a:endParaRPr>
          </a:p>
          <a:p>
            <a:pPr>
              <a:lnSpc>
                <a:spcPts val="2200"/>
              </a:lnSpc>
              <a:spcBef>
                <a:spcPts val="1800"/>
              </a:spcBef>
            </a:pP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Fficitur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turpis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venenatis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, a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facilisis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dolor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tincidunt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.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Etiam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augue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sem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,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ultrices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eu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semper et,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iaculis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non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tellus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.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Curabitur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dictum a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facilisis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dolor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tincidunt</a:t>
            </a:r>
            <a:endParaRPr lang="en-SG" sz="2000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</a:endParaRPr>
          </a:p>
          <a:p>
            <a:pPr>
              <a:lnSpc>
                <a:spcPts val="2200"/>
              </a:lnSpc>
              <a:spcBef>
                <a:spcPts val="1800"/>
              </a:spcBef>
            </a:pP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Fficitur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turpis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venenatis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, a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facilisis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dolor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tincidunt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.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Etiam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augue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sem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,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ultrices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eu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semper et,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iaculis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non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tellus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.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Curabitur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dictum a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facilisis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dolor</a:t>
            </a:r>
            <a:r>
              <a:rPr lang="en-GB" sz="20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 </a:t>
            </a:r>
            <a:r>
              <a:rPr lang="en-GB" sz="2000" kern="1400" dirty="0" err="1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tincidunt</a:t>
            </a:r>
            <a:endParaRPr lang="en-SG" sz="2000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</a:endParaRPr>
          </a:p>
          <a:p>
            <a:pPr>
              <a:lnSpc>
                <a:spcPts val="2200"/>
              </a:lnSpc>
              <a:spcBef>
                <a:spcPts val="1800"/>
              </a:spcBef>
              <a:spcAft>
                <a:spcPts val="0"/>
              </a:spcAft>
            </a:pPr>
            <a:endParaRPr lang="en-SG" sz="2000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9279947-424A-36F2-1804-7B2BF29CC0FF}"/>
              </a:ext>
            </a:extLst>
          </p:cNvPr>
          <p:cNvSpPr/>
          <p:nvPr/>
        </p:nvSpPr>
        <p:spPr>
          <a:xfrm>
            <a:off x="8518304" y="6763084"/>
            <a:ext cx="118234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800"/>
              </a:spcBef>
              <a:spcAft>
                <a:spcPts val="0"/>
              </a:spcAft>
            </a:pPr>
            <a:r>
              <a:rPr lang="en-GB" sz="2400" b="1" cap="all" dirty="0">
                <a:solidFill>
                  <a:srgbClr val="F57F2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Ideate: Concepts, Workflows, Visual &amp; Diagrams</a:t>
            </a:r>
            <a:endParaRPr lang="en-SG" sz="2000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D894479-D05F-69D0-CE5C-6DC766D5AEEA}"/>
              </a:ext>
            </a:extLst>
          </p:cNvPr>
          <p:cNvSpPr/>
          <p:nvPr/>
        </p:nvSpPr>
        <p:spPr>
          <a:xfrm>
            <a:off x="1133289" y="24647654"/>
            <a:ext cx="3345840" cy="1220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Clr>
                <a:srgbClr val="F57F20"/>
              </a:buClr>
              <a:buFont typeface="+mj-lt"/>
              <a:buAutoNum type="arabicPeriod"/>
            </a:pP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Venenatis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posuere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duis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sollicitudin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velit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eget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lorem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tincidunt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eleifend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Aliquam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vitae vehicular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34EF6AD-4EBE-0F33-2753-5C6410DFA4D8}"/>
              </a:ext>
            </a:extLst>
          </p:cNvPr>
          <p:cNvSpPr/>
          <p:nvPr/>
        </p:nvSpPr>
        <p:spPr>
          <a:xfrm>
            <a:off x="5705289" y="24647654"/>
            <a:ext cx="3345840" cy="1502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Clr>
                <a:srgbClr val="F57F20"/>
              </a:buClr>
              <a:buFont typeface="+mj-lt"/>
              <a:buAutoNum type="arabicPeriod" startAt="2"/>
            </a:pP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Venenatis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posuere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duis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sollicitudin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velit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eget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lorem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tincidunt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eleifend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Aliquam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vitae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vehicula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urna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vitae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E32287C-17D5-A6AF-64D4-9A1870C42CEA}"/>
              </a:ext>
            </a:extLst>
          </p:cNvPr>
          <p:cNvCxnSpPr/>
          <p:nvPr/>
        </p:nvCxnSpPr>
        <p:spPr>
          <a:xfrm>
            <a:off x="5342021" y="24400042"/>
            <a:ext cx="0" cy="2165684"/>
          </a:xfrm>
          <a:prstGeom prst="line">
            <a:avLst/>
          </a:prstGeom>
          <a:ln>
            <a:solidFill>
              <a:srgbClr val="F57F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1812EA4-5BEA-F1B6-9B67-B34F0BB0F370}"/>
              </a:ext>
            </a:extLst>
          </p:cNvPr>
          <p:cNvCxnSpPr/>
          <p:nvPr/>
        </p:nvCxnSpPr>
        <p:spPr>
          <a:xfrm>
            <a:off x="9625263" y="24400042"/>
            <a:ext cx="0" cy="2165684"/>
          </a:xfrm>
          <a:prstGeom prst="line">
            <a:avLst/>
          </a:prstGeom>
          <a:ln>
            <a:solidFill>
              <a:srgbClr val="F57F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79E88558-0111-20F6-10AB-6B7C9E7279FE}"/>
              </a:ext>
            </a:extLst>
          </p:cNvPr>
          <p:cNvSpPr/>
          <p:nvPr/>
        </p:nvSpPr>
        <p:spPr>
          <a:xfrm>
            <a:off x="8518303" y="7985760"/>
            <a:ext cx="11784224" cy="110947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B6BC9BF-0FE7-856C-3E3D-C67FD6746CFD}"/>
              </a:ext>
            </a:extLst>
          </p:cNvPr>
          <p:cNvSpPr/>
          <p:nvPr/>
        </p:nvSpPr>
        <p:spPr>
          <a:xfrm>
            <a:off x="8518303" y="7550221"/>
            <a:ext cx="11554476" cy="352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200"/>
              </a:lnSpc>
              <a:spcBef>
                <a:spcPts val="200"/>
              </a:spcBef>
              <a:spcAft>
                <a:spcPts val="0"/>
              </a:spcAft>
            </a:pPr>
            <a:r>
              <a:rPr lang="en-GB" sz="1600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Captions and legends of illustrations of no more than one line</a:t>
            </a:r>
            <a:endParaRPr lang="en-SG" sz="1600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96E10FC-31EA-8736-A91F-068274D624DE}"/>
              </a:ext>
            </a:extLst>
          </p:cNvPr>
          <p:cNvSpPr/>
          <p:nvPr/>
        </p:nvSpPr>
        <p:spPr>
          <a:xfrm>
            <a:off x="8518303" y="19376805"/>
            <a:ext cx="3454818" cy="579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Bef>
                <a:spcPts val="200"/>
              </a:spcBef>
              <a:spcAft>
                <a:spcPts val="0"/>
              </a:spcAft>
            </a:pPr>
            <a:r>
              <a:rPr lang="en-GB" sz="1600" i="1" kern="1400" dirty="0">
                <a:solidFill>
                  <a:srgbClr val="414042"/>
                </a:solidFill>
                <a:latin typeface="Times New Roman" panose="02020603050405020304" pitchFamily="18" charset="0"/>
                <a:ea typeface="Verdana" panose="020B0604030504040204" pitchFamily="34" charset="0"/>
              </a:rPr>
              <a:t>Captions and legends of illustrations of more than one line</a:t>
            </a:r>
            <a:endParaRPr lang="en-SG" sz="1600" i="1" dirty="0">
              <a:solidFill>
                <a:schemeClr val="bg1"/>
              </a:solidFill>
              <a:latin typeface="Times New Roman" panose="02020603050405020304" pitchFamily="18" charset="0"/>
              <a:ea typeface="Verdana" panose="020B0604030504040204" pitchFamily="34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D5D12D5-86EC-9AD1-4C58-689538A19177}"/>
              </a:ext>
            </a:extLst>
          </p:cNvPr>
          <p:cNvSpPr/>
          <p:nvPr/>
        </p:nvSpPr>
        <p:spPr>
          <a:xfrm>
            <a:off x="9980727" y="24647654"/>
            <a:ext cx="3345840" cy="1502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Clr>
                <a:srgbClr val="F57F20"/>
              </a:buClr>
              <a:buFont typeface="+mj-lt"/>
              <a:buAutoNum type="arabicPeriod" startAt="3"/>
            </a:pP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Venenatis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posuere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duis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sollicitudin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velit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eget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lorem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tincidunt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eleifend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Aliquam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vitae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vehicula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urna</a:t>
            </a:r>
            <a:r>
              <a:rPr lang="en-GB" sz="20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vitae</a:t>
            </a:r>
          </a:p>
        </p:txBody>
      </p:sp>
      <p:pic>
        <p:nvPicPr>
          <p:cNvPr id="58" name="Picture 57" descr="A white object with a black border&#10;&#10;AI-generated content may be incorrect.">
            <a:extLst>
              <a:ext uri="{FF2B5EF4-FFF2-40B4-BE49-F238E27FC236}">
                <a16:creationId xmlns:a16="http://schemas.microsoft.com/office/drawing/2014/main" id="{5A072219-BE62-2906-9B2A-02CB89A3A1F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21060" y="21364210"/>
            <a:ext cx="1028700" cy="5397500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D3CC3AD4-F7C2-EA04-EC76-C93CAD71ED3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848" y="9860166"/>
            <a:ext cx="5855875" cy="685800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5E567276-D191-6880-4824-10B93724C0ED}"/>
              </a:ext>
            </a:extLst>
          </p:cNvPr>
          <p:cNvSpPr/>
          <p:nvPr/>
        </p:nvSpPr>
        <p:spPr>
          <a:xfrm>
            <a:off x="15182792" y="21737317"/>
            <a:ext cx="4889987" cy="2511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dirty="0">
                <a:solidFill>
                  <a:srgbClr val="F57F2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REFERENCES &amp; ACKNOWLEDGEMENTS</a:t>
            </a:r>
          </a:p>
          <a:p>
            <a:pPr algn="just">
              <a:lnSpc>
                <a:spcPts val="15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12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Journal article: </a:t>
            </a:r>
            <a:r>
              <a:rPr lang="en-GB" sz="12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Derwing</a:t>
            </a:r>
            <a:r>
              <a:rPr lang="en-GB" sz="12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T. M., Rossiter, M. J., &amp; Munro, M. J., &amp; Munro, M. J. (2002). Teaching native speakers to listen to foreign-accented speech. </a:t>
            </a: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en-GB" sz="12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Journal of Multilingual and Multicultural Development, 23(4), 245-259. </a:t>
            </a: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en-GB" sz="12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Book: Salkind, N. J. (2009). Exploring research (7th ed.). Pearson. </a:t>
            </a: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en-GB" sz="12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Aliquam</a:t>
            </a:r>
            <a:r>
              <a:rPr lang="en-GB" sz="12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vitae </a:t>
            </a:r>
            <a:r>
              <a:rPr lang="en-GB" sz="12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vehicula</a:t>
            </a:r>
            <a:r>
              <a:rPr lang="en-GB" sz="12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2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urna</a:t>
            </a:r>
            <a:r>
              <a:rPr lang="en-GB" sz="12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vitae </a:t>
            </a:r>
            <a:r>
              <a:rPr lang="en-GB" sz="12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varius</a:t>
            </a:r>
            <a:r>
              <a:rPr lang="en-GB" sz="12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dui. </a:t>
            </a:r>
            <a:r>
              <a:rPr lang="en-GB" sz="12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Curabitur</a:t>
            </a:r>
            <a:r>
              <a:rPr lang="en-GB" sz="12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2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eu</a:t>
            </a:r>
            <a:r>
              <a:rPr lang="en-GB" sz="12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2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lacus</a:t>
            </a:r>
            <a:r>
              <a:rPr lang="en-GB" sz="12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sed.</a:t>
            </a: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en-GB" sz="12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Journal of Multilingual and Multicultural Development, 23(4), 245-259. </a:t>
            </a: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en-GB" sz="12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Book: Salkind, N. J. (2009). Exploring research (7th ed.). Pearson. </a:t>
            </a: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en-GB" sz="12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Aliquam</a:t>
            </a:r>
            <a:r>
              <a:rPr lang="en-GB" sz="12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vitae </a:t>
            </a:r>
            <a:r>
              <a:rPr lang="en-GB" sz="12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vehicula</a:t>
            </a:r>
            <a:r>
              <a:rPr lang="en-GB" sz="12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2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urna</a:t>
            </a:r>
            <a:r>
              <a:rPr lang="en-GB" sz="12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vitae </a:t>
            </a:r>
            <a:r>
              <a:rPr lang="en-GB" sz="12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varius</a:t>
            </a:r>
            <a:r>
              <a:rPr lang="en-GB" sz="12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dui. </a:t>
            </a:r>
            <a:r>
              <a:rPr lang="en-GB" sz="12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Curabitur</a:t>
            </a:r>
            <a:r>
              <a:rPr lang="en-GB" sz="12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2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eu</a:t>
            </a:r>
            <a:r>
              <a:rPr lang="en-GB" sz="12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200" dirty="0" err="1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lacus</a:t>
            </a:r>
            <a:r>
              <a:rPr lang="en-GB" sz="1200" dirty="0">
                <a:solidFill>
                  <a:srgbClr val="4140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sed.</a:t>
            </a:r>
          </a:p>
        </p:txBody>
      </p:sp>
    </p:spTree>
    <p:extLst>
      <p:ext uri="{BB962C8B-B14F-4D97-AF65-F5344CB8AC3E}">
        <p14:creationId xmlns:p14="http://schemas.microsoft.com/office/powerpoint/2010/main" val="1786301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</TotalTime>
  <Words>585</Words>
  <Application>Microsoft Macintosh PowerPoint</Application>
  <PresentationFormat>Custom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 Tan</dc:creator>
  <cp:lastModifiedBy>CHOI YIN SOH</cp:lastModifiedBy>
  <cp:revision>58</cp:revision>
  <dcterms:created xsi:type="dcterms:W3CDTF">2017-04-07T15:46:14Z</dcterms:created>
  <dcterms:modified xsi:type="dcterms:W3CDTF">2025-11-23T04:41:51Z</dcterms:modified>
</cp:coreProperties>
</file>